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256" r:id="rId2"/>
    <p:sldId id="257" r:id="rId3"/>
    <p:sldId id="258" r:id="rId4"/>
    <p:sldId id="259" r:id="rId5"/>
    <p:sldId id="260" r:id="rId6"/>
    <p:sldId id="261" r:id="rId7"/>
    <p:sldId id="265" r:id="rId8"/>
    <p:sldId id="266" r:id="rId9"/>
    <p:sldId id="263" r:id="rId10"/>
    <p:sldId id="264" r:id="rId11"/>
    <p:sldId id="267" r:id="rId12"/>
    <p:sldId id="268" r:id="rId13"/>
    <p:sldId id="270" r:id="rId14"/>
    <p:sldId id="271" r:id="rId15"/>
    <p:sldId id="272" r:id="rId16"/>
    <p:sldId id="273" r:id="rId17"/>
    <p:sldId id="274" r:id="rId18"/>
    <p:sldId id="275" r:id="rId19"/>
    <p:sldId id="276" r:id="rId20"/>
    <p:sldId id="277" r:id="rId21"/>
    <p:sldId id="278" r:id="rId22"/>
    <p:sldId id="279"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ezione predefinita" id="{EBCE28FD-B8FF-47BF-8998-4E476E24F0D9}">
          <p14:sldIdLst>
            <p14:sldId id="256"/>
            <p14:sldId id="257"/>
            <p14:sldId id="258"/>
            <p14:sldId id="259"/>
            <p14:sldId id="260"/>
            <p14:sldId id="261"/>
            <p14:sldId id="265"/>
            <p14:sldId id="266"/>
            <p14:sldId id="263"/>
          </p14:sldIdLst>
        </p14:section>
        <p14:section name="Sezione senza titolo" id="{F9CE3502-8A1E-40D4-8589-B51C4582E681}">
          <p14:sldIdLst>
            <p14:sldId id="264"/>
            <p14:sldId id="267"/>
            <p14:sldId id="268"/>
            <p14:sldId id="270"/>
            <p14:sldId id="271"/>
            <p14:sldId id="272"/>
            <p14:sldId id="273"/>
            <p14:sldId id="274"/>
            <p14:sldId id="275"/>
            <p14:sldId id="276"/>
            <p14:sldId id="277"/>
            <p14:sldId id="278"/>
            <p14:sldId id="2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Stile medio 2 - Colore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Stile medio 2 - Color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Stile medio 2 - Colore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7843" autoAdjust="0"/>
  </p:normalViewPr>
  <p:slideViewPr>
    <p:cSldViewPr snapToGrid="0">
      <p:cViewPr varScale="1">
        <p:scale>
          <a:sx n="72" d="100"/>
          <a:sy n="72" d="100"/>
        </p:scale>
        <p:origin x="107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_rels/drawing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svg"/><Relationship Id="rId1" Type="http://schemas.openxmlformats.org/officeDocument/2006/relationships/image" Target="../media/image21.png"/><Relationship Id="rId4" Type="http://schemas.openxmlformats.org/officeDocument/2006/relationships/image" Target="../media/image24.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C121FC4-263A-4482-A8B0-740F15DA8CC2}" type="doc">
      <dgm:prSet loTypeId="urn:microsoft.com/office/officeart/2018/2/layout/IconLabelList" loCatId="icon" qsTypeId="urn:microsoft.com/office/officeart/2005/8/quickstyle/simple1" qsCatId="simple" csTypeId="urn:microsoft.com/office/officeart/2005/8/colors/accent1_2" csCatId="accent1" phldr="1"/>
      <dgm:spPr/>
      <dgm:t>
        <a:bodyPr/>
        <a:lstStyle/>
        <a:p>
          <a:endParaRPr lang="en-US"/>
        </a:p>
      </dgm:t>
    </dgm:pt>
    <dgm:pt modelId="{140403C5-E60C-46D7-A156-54A1CED7CA8D}">
      <dgm:prSet custT="1"/>
      <dgm:spPr/>
      <dgm:t>
        <a:bodyPr/>
        <a:lstStyle/>
        <a:p>
          <a:pPr>
            <a:lnSpc>
              <a:spcPct val="100000"/>
            </a:lnSpc>
          </a:pPr>
          <a:r>
            <a:rPr lang="en-GB" sz="1400" dirty="0"/>
            <a:t>Since all p-values from the Wilcoxon tests are below 0.05, I can reject the null hypothesis and conclude that the differences in performance between the models are statistically significant.</a:t>
          </a:r>
          <a:endParaRPr lang="en-US" sz="1400" dirty="0"/>
        </a:p>
      </dgm:t>
    </dgm:pt>
    <dgm:pt modelId="{CD9363CE-BF00-4785-99A1-F6FE7AB876D3}" type="parTrans" cxnId="{A239C3EF-4341-4DC8-B9BB-DEE466A74C66}">
      <dgm:prSet/>
      <dgm:spPr/>
      <dgm:t>
        <a:bodyPr/>
        <a:lstStyle/>
        <a:p>
          <a:endParaRPr lang="en-US"/>
        </a:p>
      </dgm:t>
    </dgm:pt>
    <dgm:pt modelId="{D02A1F8A-BEE7-48E3-A298-44C336D2E838}" type="sibTrans" cxnId="{A239C3EF-4341-4DC8-B9BB-DEE466A74C66}">
      <dgm:prSet/>
      <dgm:spPr/>
      <dgm:t>
        <a:bodyPr/>
        <a:lstStyle/>
        <a:p>
          <a:endParaRPr lang="en-US"/>
        </a:p>
      </dgm:t>
    </dgm:pt>
    <dgm:pt modelId="{DF2DEC37-1026-47FD-8F8F-0C44F37BBF64}">
      <dgm:prSet/>
      <dgm:spPr/>
      <dgm:t>
        <a:bodyPr/>
        <a:lstStyle/>
        <a:p>
          <a:pPr>
            <a:lnSpc>
              <a:spcPct val="100000"/>
            </a:lnSpc>
          </a:pPr>
          <a:r>
            <a:rPr lang="en-GB" dirty="0"/>
            <a:t>Based on the error rate calculations, it is evident that </a:t>
          </a:r>
          <a:r>
            <a:rPr lang="en-GB" b="1" dirty="0"/>
            <a:t>SVC is the best classifier</a:t>
          </a:r>
          <a:r>
            <a:rPr lang="en-GB" dirty="0"/>
            <a:t>, as it has the lowest error rate among the models.</a:t>
          </a:r>
          <a:endParaRPr lang="en-US" dirty="0"/>
        </a:p>
      </dgm:t>
    </dgm:pt>
    <dgm:pt modelId="{CBAD80AA-B1B8-4F61-A3E1-2D9E10501F9F}" type="parTrans" cxnId="{819C40DF-4B8D-4445-A19E-6251582CA68F}">
      <dgm:prSet/>
      <dgm:spPr/>
      <dgm:t>
        <a:bodyPr/>
        <a:lstStyle/>
        <a:p>
          <a:endParaRPr lang="en-US"/>
        </a:p>
      </dgm:t>
    </dgm:pt>
    <dgm:pt modelId="{23E0AAD0-2BF7-4C3A-ACA4-DFF231DA6E3A}" type="sibTrans" cxnId="{819C40DF-4B8D-4445-A19E-6251582CA68F}">
      <dgm:prSet/>
      <dgm:spPr/>
      <dgm:t>
        <a:bodyPr/>
        <a:lstStyle/>
        <a:p>
          <a:endParaRPr lang="en-US"/>
        </a:p>
      </dgm:t>
    </dgm:pt>
    <dgm:pt modelId="{9003A904-849B-4BAF-82FB-49002F6ACFB7}" type="pres">
      <dgm:prSet presAssocID="{9C121FC4-263A-4482-A8B0-740F15DA8CC2}" presName="root" presStyleCnt="0">
        <dgm:presLayoutVars>
          <dgm:dir/>
          <dgm:resizeHandles val="exact"/>
        </dgm:presLayoutVars>
      </dgm:prSet>
      <dgm:spPr/>
    </dgm:pt>
    <dgm:pt modelId="{8EB9CB57-E4F5-4A88-8B4F-96C5B8CEBB61}" type="pres">
      <dgm:prSet presAssocID="{140403C5-E60C-46D7-A156-54A1CED7CA8D}" presName="compNode" presStyleCnt="0"/>
      <dgm:spPr/>
    </dgm:pt>
    <dgm:pt modelId="{BB2D6567-453B-4A0B-82AB-38B162D033A7}" type="pres">
      <dgm:prSet presAssocID="{140403C5-E60C-46D7-A156-54A1CED7CA8D}" presName="iconRect" presStyleLbl="node1" presStyleIdx="0" presStyleCnt="2" custScaleX="123788" custScaleY="13009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esentation with Checklist"/>
        </a:ext>
      </dgm:extLst>
    </dgm:pt>
    <dgm:pt modelId="{638705CA-528D-4DE8-BBA1-293F8D3EAA24}" type="pres">
      <dgm:prSet presAssocID="{140403C5-E60C-46D7-A156-54A1CED7CA8D}" presName="spaceRect" presStyleCnt="0"/>
      <dgm:spPr/>
    </dgm:pt>
    <dgm:pt modelId="{484C5F57-112B-47C8-A2DA-40E61B9861B5}" type="pres">
      <dgm:prSet presAssocID="{140403C5-E60C-46D7-A156-54A1CED7CA8D}" presName="textRect" presStyleLbl="revTx" presStyleIdx="0" presStyleCnt="2">
        <dgm:presLayoutVars>
          <dgm:chMax val="1"/>
          <dgm:chPref val="1"/>
        </dgm:presLayoutVars>
      </dgm:prSet>
      <dgm:spPr/>
    </dgm:pt>
    <dgm:pt modelId="{665C16E9-2565-4091-94F3-E180E7310990}" type="pres">
      <dgm:prSet presAssocID="{D02A1F8A-BEE7-48E3-A298-44C336D2E838}" presName="sibTrans" presStyleCnt="0"/>
      <dgm:spPr/>
    </dgm:pt>
    <dgm:pt modelId="{721030B7-51A5-49C1-AC4E-003152C5EAB0}" type="pres">
      <dgm:prSet presAssocID="{DF2DEC37-1026-47FD-8F8F-0C44F37BBF64}" presName="compNode" presStyleCnt="0"/>
      <dgm:spPr/>
    </dgm:pt>
    <dgm:pt modelId="{D4EB3160-78DF-4613-B588-843C735EE75E}" type="pres">
      <dgm:prSet presAssocID="{DF2DEC37-1026-47FD-8F8F-0C44F37BBF64}" presName="iconRect" presStyleLbl="node1" presStyleIdx="1" presStyleCnt="2" custScaleX="112161" custScaleY="12268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Database"/>
        </a:ext>
      </dgm:extLst>
    </dgm:pt>
    <dgm:pt modelId="{380B5EB9-BD0A-4827-9FFA-FE7ED94A0912}" type="pres">
      <dgm:prSet presAssocID="{DF2DEC37-1026-47FD-8F8F-0C44F37BBF64}" presName="spaceRect" presStyleCnt="0"/>
      <dgm:spPr/>
    </dgm:pt>
    <dgm:pt modelId="{A1924361-A274-4E74-9280-2B2A6F2DB35E}" type="pres">
      <dgm:prSet presAssocID="{DF2DEC37-1026-47FD-8F8F-0C44F37BBF64}" presName="textRect" presStyleLbl="revTx" presStyleIdx="1" presStyleCnt="2">
        <dgm:presLayoutVars>
          <dgm:chMax val="1"/>
          <dgm:chPref val="1"/>
        </dgm:presLayoutVars>
      </dgm:prSet>
      <dgm:spPr/>
    </dgm:pt>
  </dgm:ptLst>
  <dgm:cxnLst>
    <dgm:cxn modelId="{F15E5470-C97F-4E32-8575-27B40376808C}" type="presOf" srcId="{9C121FC4-263A-4482-A8B0-740F15DA8CC2}" destId="{9003A904-849B-4BAF-82FB-49002F6ACFB7}" srcOrd="0" destOrd="0" presId="urn:microsoft.com/office/officeart/2018/2/layout/IconLabelList"/>
    <dgm:cxn modelId="{A9CFCE52-701E-4417-82F3-92980F836DFB}" type="presOf" srcId="{140403C5-E60C-46D7-A156-54A1CED7CA8D}" destId="{484C5F57-112B-47C8-A2DA-40E61B9861B5}" srcOrd="0" destOrd="0" presId="urn:microsoft.com/office/officeart/2018/2/layout/IconLabelList"/>
    <dgm:cxn modelId="{2DD3A7B1-0465-4396-929A-54CB7780E1D5}" type="presOf" srcId="{DF2DEC37-1026-47FD-8F8F-0C44F37BBF64}" destId="{A1924361-A274-4E74-9280-2B2A6F2DB35E}" srcOrd="0" destOrd="0" presId="urn:microsoft.com/office/officeart/2018/2/layout/IconLabelList"/>
    <dgm:cxn modelId="{819C40DF-4B8D-4445-A19E-6251582CA68F}" srcId="{9C121FC4-263A-4482-A8B0-740F15DA8CC2}" destId="{DF2DEC37-1026-47FD-8F8F-0C44F37BBF64}" srcOrd="1" destOrd="0" parTransId="{CBAD80AA-B1B8-4F61-A3E1-2D9E10501F9F}" sibTransId="{23E0AAD0-2BF7-4C3A-ACA4-DFF231DA6E3A}"/>
    <dgm:cxn modelId="{A239C3EF-4341-4DC8-B9BB-DEE466A74C66}" srcId="{9C121FC4-263A-4482-A8B0-740F15DA8CC2}" destId="{140403C5-E60C-46D7-A156-54A1CED7CA8D}" srcOrd="0" destOrd="0" parTransId="{CD9363CE-BF00-4785-99A1-F6FE7AB876D3}" sibTransId="{D02A1F8A-BEE7-48E3-A298-44C336D2E838}"/>
    <dgm:cxn modelId="{32F9714D-5F37-4B7C-8E38-B14D5298B4A4}" type="presParOf" srcId="{9003A904-849B-4BAF-82FB-49002F6ACFB7}" destId="{8EB9CB57-E4F5-4A88-8B4F-96C5B8CEBB61}" srcOrd="0" destOrd="0" presId="urn:microsoft.com/office/officeart/2018/2/layout/IconLabelList"/>
    <dgm:cxn modelId="{7748ADD0-7A65-4954-9268-F9DBFDE112E1}" type="presParOf" srcId="{8EB9CB57-E4F5-4A88-8B4F-96C5B8CEBB61}" destId="{BB2D6567-453B-4A0B-82AB-38B162D033A7}" srcOrd="0" destOrd="0" presId="urn:microsoft.com/office/officeart/2018/2/layout/IconLabelList"/>
    <dgm:cxn modelId="{2FC2553C-8E74-4A7D-AD59-29ED41124FC1}" type="presParOf" srcId="{8EB9CB57-E4F5-4A88-8B4F-96C5B8CEBB61}" destId="{638705CA-528D-4DE8-BBA1-293F8D3EAA24}" srcOrd="1" destOrd="0" presId="urn:microsoft.com/office/officeart/2018/2/layout/IconLabelList"/>
    <dgm:cxn modelId="{BC2EE392-4FAD-4337-9ABD-D25B4A8ECFE5}" type="presParOf" srcId="{8EB9CB57-E4F5-4A88-8B4F-96C5B8CEBB61}" destId="{484C5F57-112B-47C8-A2DA-40E61B9861B5}" srcOrd="2" destOrd="0" presId="urn:microsoft.com/office/officeart/2018/2/layout/IconLabelList"/>
    <dgm:cxn modelId="{C1E78F1D-F5EC-4BC6-B7D3-6EF1DC391557}" type="presParOf" srcId="{9003A904-849B-4BAF-82FB-49002F6ACFB7}" destId="{665C16E9-2565-4091-94F3-E180E7310990}" srcOrd="1" destOrd="0" presId="urn:microsoft.com/office/officeart/2018/2/layout/IconLabelList"/>
    <dgm:cxn modelId="{0B4AC023-20E0-4BEA-861F-40356310699B}" type="presParOf" srcId="{9003A904-849B-4BAF-82FB-49002F6ACFB7}" destId="{721030B7-51A5-49C1-AC4E-003152C5EAB0}" srcOrd="2" destOrd="0" presId="urn:microsoft.com/office/officeart/2018/2/layout/IconLabelList"/>
    <dgm:cxn modelId="{167F99F2-19F1-4715-B4F4-C3307B86DDBF}" type="presParOf" srcId="{721030B7-51A5-49C1-AC4E-003152C5EAB0}" destId="{D4EB3160-78DF-4613-B588-843C735EE75E}" srcOrd="0" destOrd="0" presId="urn:microsoft.com/office/officeart/2018/2/layout/IconLabelList"/>
    <dgm:cxn modelId="{8D96974A-5AED-46A6-A3AC-3BE8B7B10905}" type="presParOf" srcId="{721030B7-51A5-49C1-AC4E-003152C5EAB0}" destId="{380B5EB9-BD0A-4827-9FFA-FE7ED94A0912}" srcOrd="1" destOrd="0" presId="urn:microsoft.com/office/officeart/2018/2/layout/IconLabelList"/>
    <dgm:cxn modelId="{922AF330-B6B7-467E-A8BF-00E1310D6315}" type="presParOf" srcId="{721030B7-51A5-49C1-AC4E-003152C5EAB0}" destId="{A1924361-A274-4E74-9280-2B2A6F2DB35E}" srcOrd="2" destOrd="0" presId="urn:microsoft.com/office/officeart/2018/2/layout/Icon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59E7E71-5732-4A81-AB23-B1BEFDC167BC}"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075E50D7-927D-4778-A9F2-F81D8FA08F27}">
      <dgm:prSet/>
      <dgm:spPr/>
      <dgm:t>
        <a:bodyPr/>
        <a:lstStyle/>
        <a:p>
          <a:r>
            <a:rPr lang="en-GB" dirty="0"/>
            <a:t>1. </a:t>
          </a:r>
          <a:r>
            <a:rPr lang="en-GB" b="1" dirty="0"/>
            <a:t>Hybrid Feature Representation</a:t>
          </a:r>
          <a:r>
            <a:rPr lang="en-GB" dirty="0"/>
            <a:t>: Combine Word2Vec and TF-IDF to leverage semantic richness and frequency-based insights.</a:t>
          </a:r>
          <a:endParaRPr lang="en-US" dirty="0"/>
        </a:p>
      </dgm:t>
    </dgm:pt>
    <dgm:pt modelId="{2227EE97-8F5D-4079-9E6B-3AD97230FC08}" type="parTrans" cxnId="{24D9BFE9-1978-443D-8FEB-91016C74734F}">
      <dgm:prSet/>
      <dgm:spPr/>
      <dgm:t>
        <a:bodyPr/>
        <a:lstStyle/>
        <a:p>
          <a:endParaRPr lang="en-US"/>
        </a:p>
      </dgm:t>
    </dgm:pt>
    <dgm:pt modelId="{84BDB16A-EA4C-46E4-8B5D-56DF66ACA19A}" type="sibTrans" cxnId="{24D9BFE9-1978-443D-8FEB-91016C74734F}">
      <dgm:prSet/>
      <dgm:spPr/>
      <dgm:t>
        <a:bodyPr/>
        <a:lstStyle/>
        <a:p>
          <a:endParaRPr lang="en-US"/>
        </a:p>
      </dgm:t>
    </dgm:pt>
    <dgm:pt modelId="{1CAC1455-3DBF-432E-8B7D-3884961676DF}">
      <dgm:prSet/>
      <dgm:spPr/>
      <dgm:t>
        <a:bodyPr/>
        <a:lstStyle/>
        <a:p>
          <a:r>
            <a:rPr lang="en-GB" dirty="0"/>
            <a:t>2. </a:t>
          </a:r>
          <a:r>
            <a:rPr lang="en-GB" b="1" dirty="0"/>
            <a:t>Incorporating Deep Learning Models</a:t>
          </a:r>
          <a:r>
            <a:rPr lang="en-GB" dirty="0"/>
            <a:t>: Investigate transformer-based models like </a:t>
          </a:r>
          <a:r>
            <a:rPr lang="en-GB" b="1" dirty="0"/>
            <a:t>BERT</a:t>
          </a:r>
          <a:r>
            <a:rPr lang="en-GB" dirty="0"/>
            <a:t> for email spam detection</a:t>
          </a:r>
          <a:endParaRPr lang="en-US" dirty="0"/>
        </a:p>
      </dgm:t>
    </dgm:pt>
    <dgm:pt modelId="{F415212E-32F3-4FFF-AAD7-8B065196825A}" type="parTrans" cxnId="{0929A819-4F27-488A-BCC5-AE138B6CCC44}">
      <dgm:prSet/>
      <dgm:spPr/>
      <dgm:t>
        <a:bodyPr/>
        <a:lstStyle/>
        <a:p>
          <a:endParaRPr lang="en-US"/>
        </a:p>
      </dgm:t>
    </dgm:pt>
    <dgm:pt modelId="{FD10E38F-7787-469C-A80F-A2792216046E}" type="sibTrans" cxnId="{0929A819-4F27-488A-BCC5-AE138B6CCC44}">
      <dgm:prSet/>
      <dgm:spPr/>
      <dgm:t>
        <a:bodyPr/>
        <a:lstStyle/>
        <a:p>
          <a:endParaRPr lang="en-US"/>
        </a:p>
      </dgm:t>
    </dgm:pt>
    <dgm:pt modelId="{CDEE1A5C-FA3B-4439-8BF9-DDF572ECC586}">
      <dgm:prSet/>
      <dgm:spPr/>
      <dgm:t>
        <a:bodyPr/>
        <a:lstStyle/>
        <a:p>
          <a:r>
            <a:rPr lang="en-GB" dirty="0"/>
            <a:t>3. </a:t>
          </a:r>
          <a:r>
            <a:rPr lang="en-GB" b="1" dirty="0"/>
            <a:t>Data Augmentation</a:t>
          </a:r>
          <a:r>
            <a:rPr lang="en-GB" dirty="0"/>
            <a:t>: Enhance the dataset with additional spam and ham emails to improve training.</a:t>
          </a:r>
          <a:endParaRPr lang="en-US" dirty="0"/>
        </a:p>
      </dgm:t>
    </dgm:pt>
    <dgm:pt modelId="{4C0429DA-7E4E-4B55-A35C-A4AFF24106B4}" type="parTrans" cxnId="{C2C4AA3F-DBF3-4905-91C6-6E386F685D76}">
      <dgm:prSet/>
      <dgm:spPr/>
      <dgm:t>
        <a:bodyPr/>
        <a:lstStyle/>
        <a:p>
          <a:endParaRPr lang="en-US"/>
        </a:p>
      </dgm:t>
    </dgm:pt>
    <dgm:pt modelId="{4C0E8579-70C7-4EC1-AEA2-C31E8E42CFF0}" type="sibTrans" cxnId="{C2C4AA3F-DBF3-4905-91C6-6E386F685D76}">
      <dgm:prSet/>
      <dgm:spPr/>
      <dgm:t>
        <a:bodyPr/>
        <a:lstStyle/>
        <a:p>
          <a:endParaRPr lang="en-US"/>
        </a:p>
      </dgm:t>
    </dgm:pt>
    <dgm:pt modelId="{FB6D208A-6BF2-4DE6-BF56-C76A7F3C2BD1}">
      <dgm:prSet/>
      <dgm:spPr/>
      <dgm:t>
        <a:bodyPr/>
        <a:lstStyle/>
        <a:p>
          <a:r>
            <a:rPr lang="en-GB" dirty="0"/>
            <a:t>4. </a:t>
          </a:r>
          <a:r>
            <a:rPr lang="en-GB" b="1" dirty="0"/>
            <a:t>Handling Imbalanced Data</a:t>
          </a:r>
          <a:r>
            <a:rPr lang="en-GB" dirty="0"/>
            <a:t>: Implement advanced techniques like SMOTE for better handling of class imbalances.</a:t>
          </a:r>
          <a:endParaRPr lang="en-US" dirty="0"/>
        </a:p>
      </dgm:t>
    </dgm:pt>
    <dgm:pt modelId="{A5747DA7-5E0D-4F7C-8CAB-9CD1C009401C}" type="parTrans" cxnId="{88538BB1-6046-4B6E-9116-201392AE6A59}">
      <dgm:prSet/>
      <dgm:spPr/>
      <dgm:t>
        <a:bodyPr/>
        <a:lstStyle/>
        <a:p>
          <a:endParaRPr lang="en-US"/>
        </a:p>
      </dgm:t>
    </dgm:pt>
    <dgm:pt modelId="{1E43FE0A-A064-4461-A0A9-3189C13E241C}" type="sibTrans" cxnId="{88538BB1-6046-4B6E-9116-201392AE6A59}">
      <dgm:prSet/>
      <dgm:spPr/>
      <dgm:t>
        <a:bodyPr/>
        <a:lstStyle/>
        <a:p>
          <a:endParaRPr lang="en-US"/>
        </a:p>
      </dgm:t>
    </dgm:pt>
    <dgm:pt modelId="{788A9D47-EFB4-483D-ACE9-6B4C2BA895B6}" type="pres">
      <dgm:prSet presAssocID="{D59E7E71-5732-4A81-AB23-B1BEFDC167BC}" presName="vert0" presStyleCnt="0">
        <dgm:presLayoutVars>
          <dgm:dir/>
          <dgm:animOne val="branch"/>
          <dgm:animLvl val="lvl"/>
        </dgm:presLayoutVars>
      </dgm:prSet>
      <dgm:spPr/>
    </dgm:pt>
    <dgm:pt modelId="{B4219700-EE4D-4EB7-BD19-3279B03F41C5}" type="pres">
      <dgm:prSet presAssocID="{075E50D7-927D-4778-A9F2-F81D8FA08F27}" presName="thickLine" presStyleLbl="alignNode1" presStyleIdx="0" presStyleCnt="4"/>
      <dgm:spPr/>
    </dgm:pt>
    <dgm:pt modelId="{38EA9931-9A72-4615-9A57-4995CEFC999D}" type="pres">
      <dgm:prSet presAssocID="{075E50D7-927D-4778-A9F2-F81D8FA08F27}" presName="horz1" presStyleCnt="0"/>
      <dgm:spPr/>
    </dgm:pt>
    <dgm:pt modelId="{8E7371D6-7528-422C-8692-E4EB18FB2069}" type="pres">
      <dgm:prSet presAssocID="{075E50D7-927D-4778-A9F2-F81D8FA08F27}" presName="tx1" presStyleLbl="revTx" presStyleIdx="0" presStyleCnt="4"/>
      <dgm:spPr/>
    </dgm:pt>
    <dgm:pt modelId="{8A9B7BC7-D1AA-44AC-AD53-504A6FF05E80}" type="pres">
      <dgm:prSet presAssocID="{075E50D7-927D-4778-A9F2-F81D8FA08F27}" presName="vert1" presStyleCnt="0"/>
      <dgm:spPr/>
    </dgm:pt>
    <dgm:pt modelId="{478E5D59-B1E9-4F8C-AFD9-DA80158A74FE}" type="pres">
      <dgm:prSet presAssocID="{1CAC1455-3DBF-432E-8B7D-3884961676DF}" presName="thickLine" presStyleLbl="alignNode1" presStyleIdx="1" presStyleCnt="4"/>
      <dgm:spPr/>
    </dgm:pt>
    <dgm:pt modelId="{C55E192D-A213-4604-AA70-63F307C7ACE2}" type="pres">
      <dgm:prSet presAssocID="{1CAC1455-3DBF-432E-8B7D-3884961676DF}" presName="horz1" presStyleCnt="0"/>
      <dgm:spPr/>
    </dgm:pt>
    <dgm:pt modelId="{58CEE37D-B759-451F-BFE6-ED4A444ADEBC}" type="pres">
      <dgm:prSet presAssocID="{1CAC1455-3DBF-432E-8B7D-3884961676DF}" presName="tx1" presStyleLbl="revTx" presStyleIdx="1" presStyleCnt="4"/>
      <dgm:spPr/>
    </dgm:pt>
    <dgm:pt modelId="{ECB66241-E418-49FC-889E-330CFAC6BA2C}" type="pres">
      <dgm:prSet presAssocID="{1CAC1455-3DBF-432E-8B7D-3884961676DF}" presName="vert1" presStyleCnt="0"/>
      <dgm:spPr/>
    </dgm:pt>
    <dgm:pt modelId="{394373A6-2D09-4E66-B83B-FE770F05AB73}" type="pres">
      <dgm:prSet presAssocID="{CDEE1A5C-FA3B-4439-8BF9-DDF572ECC586}" presName="thickLine" presStyleLbl="alignNode1" presStyleIdx="2" presStyleCnt="4"/>
      <dgm:spPr/>
    </dgm:pt>
    <dgm:pt modelId="{3B2A91C0-DC53-49AB-8DE7-47B5801C9137}" type="pres">
      <dgm:prSet presAssocID="{CDEE1A5C-FA3B-4439-8BF9-DDF572ECC586}" presName="horz1" presStyleCnt="0"/>
      <dgm:spPr/>
    </dgm:pt>
    <dgm:pt modelId="{084AB9D7-7142-4C21-ADF2-7AF05E3D5B69}" type="pres">
      <dgm:prSet presAssocID="{CDEE1A5C-FA3B-4439-8BF9-DDF572ECC586}" presName="tx1" presStyleLbl="revTx" presStyleIdx="2" presStyleCnt="4"/>
      <dgm:spPr/>
    </dgm:pt>
    <dgm:pt modelId="{552FF522-9DEE-4022-B147-106542B14E48}" type="pres">
      <dgm:prSet presAssocID="{CDEE1A5C-FA3B-4439-8BF9-DDF572ECC586}" presName="vert1" presStyleCnt="0"/>
      <dgm:spPr/>
    </dgm:pt>
    <dgm:pt modelId="{A14FE32D-CEA7-47BE-9D17-DE22DEC1CADD}" type="pres">
      <dgm:prSet presAssocID="{FB6D208A-6BF2-4DE6-BF56-C76A7F3C2BD1}" presName="thickLine" presStyleLbl="alignNode1" presStyleIdx="3" presStyleCnt="4"/>
      <dgm:spPr/>
    </dgm:pt>
    <dgm:pt modelId="{30235D2F-961A-457F-A9BF-06942292ABF0}" type="pres">
      <dgm:prSet presAssocID="{FB6D208A-6BF2-4DE6-BF56-C76A7F3C2BD1}" presName="horz1" presStyleCnt="0"/>
      <dgm:spPr/>
    </dgm:pt>
    <dgm:pt modelId="{8F789008-AEC1-49C8-9E48-3737CBDED331}" type="pres">
      <dgm:prSet presAssocID="{FB6D208A-6BF2-4DE6-BF56-C76A7F3C2BD1}" presName="tx1" presStyleLbl="revTx" presStyleIdx="3" presStyleCnt="4"/>
      <dgm:spPr/>
    </dgm:pt>
    <dgm:pt modelId="{BB922F74-9520-4F42-BFB3-798B81852EF0}" type="pres">
      <dgm:prSet presAssocID="{FB6D208A-6BF2-4DE6-BF56-C76A7F3C2BD1}" presName="vert1" presStyleCnt="0"/>
      <dgm:spPr/>
    </dgm:pt>
  </dgm:ptLst>
  <dgm:cxnLst>
    <dgm:cxn modelId="{4D665E0F-2A1D-4B15-BE0A-A693BE98620B}" type="presOf" srcId="{FB6D208A-6BF2-4DE6-BF56-C76A7F3C2BD1}" destId="{8F789008-AEC1-49C8-9E48-3737CBDED331}" srcOrd="0" destOrd="0" presId="urn:microsoft.com/office/officeart/2008/layout/LinedList"/>
    <dgm:cxn modelId="{0929A819-4F27-488A-BCC5-AE138B6CCC44}" srcId="{D59E7E71-5732-4A81-AB23-B1BEFDC167BC}" destId="{1CAC1455-3DBF-432E-8B7D-3884961676DF}" srcOrd="1" destOrd="0" parTransId="{F415212E-32F3-4FFF-AAD7-8B065196825A}" sibTransId="{FD10E38F-7787-469C-A80F-A2792216046E}"/>
    <dgm:cxn modelId="{F7777B21-897B-42CC-A946-01F15829527E}" type="presOf" srcId="{D59E7E71-5732-4A81-AB23-B1BEFDC167BC}" destId="{788A9D47-EFB4-483D-ACE9-6B4C2BA895B6}" srcOrd="0" destOrd="0" presId="urn:microsoft.com/office/officeart/2008/layout/LinedList"/>
    <dgm:cxn modelId="{C2C4AA3F-DBF3-4905-91C6-6E386F685D76}" srcId="{D59E7E71-5732-4A81-AB23-B1BEFDC167BC}" destId="{CDEE1A5C-FA3B-4439-8BF9-DDF572ECC586}" srcOrd="2" destOrd="0" parTransId="{4C0429DA-7E4E-4B55-A35C-A4AFF24106B4}" sibTransId="{4C0E8579-70C7-4EC1-AEA2-C31E8E42CFF0}"/>
    <dgm:cxn modelId="{08090F83-FB20-4010-8FD3-D3FC508D114D}" type="presOf" srcId="{1CAC1455-3DBF-432E-8B7D-3884961676DF}" destId="{58CEE37D-B759-451F-BFE6-ED4A444ADEBC}" srcOrd="0" destOrd="0" presId="urn:microsoft.com/office/officeart/2008/layout/LinedList"/>
    <dgm:cxn modelId="{0E8D7596-FD07-4E58-96C8-314E31680BC2}" type="presOf" srcId="{CDEE1A5C-FA3B-4439-8BF9-DDF572ECC586}" destId="{084AB9D7-7142-4C21-ADF2-7AF05E3D5B69}" srcOrd="0" destOrd="0" presId="urn:microsoft.com/office/officeart/2008/layout/LinedList"/>
    <dgm:cxn modelId="{784F9DA9-1030-43C1-B05C-6AE75100040A}" type="presOf" srcId="{075E50D7-927D-4778-A9F2-F81D8FA08F27}" destId="{8E7371D6-7528-422C-8692-E4EB18FB2069}" srcOrd="0" destOrd="0" presId="urn:microsoft.com/office/officeart/2008/layout/LinedList"/>
    <dgm:cxn modelId="{88538BB1-6046-4B6E-9116-201392AE6A59}" srcId="{D59E7E71-5732-4A81-AB23-B1BEFDC167BC}" destId="{FB6D208A-6BF2-4DE6-BF56-C76A7F3C2BD1}" srcOrd="3" destOrd="0" parTransId="{A5747DA7-5E0D-4F7C-8CAB-9CD1C009401C}" sibTransId="{1E43FE0A-A064-4461-A0A9-3189C13E241C}"/>
    <dgm:cxn modelId="{24D9BFE9-1978-443D-8FEB-91016C74734F}" srcId="{D59E7E71-5732-4A81-AB23-B1BEFDC167BC}" destId="{075E50D7-927D-4778-A9F2-F81D8FA08F27}" srcOrd="0" destOrd="0" parTransId="{2227EE97-8F5D-4079-9E6B-3AD97230FC08}" sibTransId="{84BDB16A-EA4C-46E4-8B5D-56DF66ACA19A}"/>
    <dgm:cxn modelId="{26759317-5644-439D-8E13-74CF43DB0476}" type="presParOf" srcId="{788A9D47-EFB4-483D-ACE9-6B4C2BA895B6}" destId="{B4219700-EE4D-4EB7-BD19-3279B03F41C5}" srcOrd="0" destOrd="0" presId="urn:microsoft.com/office/officeart/2008/layout/LinedList"/>
    <dgm:cxn modelId="{3C26F406-47EE-4C21-A18D-B1395DC7112D}" type="presParOf" srcId="{788A9D47-EFB4-483D-ACE9-6B4C2BA895B6}" destId="{38EA9931-9A72-4615-9A57-4995CEFC999D}" srcOrd="1" destOrd="0" presId="urn:microsoft.com/office/officeart/2008/layout/LinedList"/>
    <dgm:cxn modelId="{6C650D9C-DD26-4C4B-84AC-97B5C0231961}" type="presParOf" srcId="{38EA9931-9A72-4615-9A57-4995CEFC999D}" destId="{8E7371D6-7528-422C-8692-E4EB18FB2069}" srcOrd="0" destOrd="0" presId="urn:microsoft.com/office/officeart/2008/layout/LinedList"/>
    <dgm:cxn modelId="{3397F234-A2D0-4E6A-AD20-94B826AEF897}" type="presParOf" srcId="{38EA9931-9A72-4615-9A57-4995CEFC999D}" destId="{8A9B7BC7-D1AA-44AC-AD53-504A6FF05E80}" srcOrd="1" destOrd="0" presId="urn:microsoft.com/office/officeart/2008/layout/LinedList"/>
    <dgm:cxn modelId="{EA1AB7E6-9679-4AC6-B240-E686FF4765B8}" type="presParOf" srcId="{788A9D47-EFB4-483D-ACE9-6B4C2BA895B6}" destId="{478E5D59-B1E9-4F8C-AFD9-DA80158A74FE}" srcOrd="2" destOrd="0" presId="urn:microsoft.com/office/officeart/2008/layout/LinedList"/>
    <dgm:cxn modelId="{80D50BE6-26D9-4CE8-B5BF-CA7EC5060B82}" type="presParOf" srcId="{788A9D47-EFB4-483D-ACE9-6B4C2BA895B6}" destId="{C55E192D-A213-4604-AA70-63F307C7ACE2}" srcOrd="3" destOrd="0" presId="urn:microsoft.com/office/officeart/2008/layout/LinedList"/>
    <dgm:cxn modelId="{7B430912-C44B-4F0C-A3BF-DBAB9EBFE0FE}" type="presParOf" srcId="{C55E192D-A213-4604-AA70-63F307C7ACE2}" destId="{58CEE37D-B759-451F-BFE6-ED4A444ADEBC}" srcOrd="0" destOrd="0" presId="urn:microsoft.com/office/officeart/2008/layout/LinedList"/>
    <dgm:cxn modelId="{FE9A7244-9A2F-47E5-9A8C-668875C1E89C}" type="presParOf" srcId="{C55E192D-A213-4604-AA70-63F307C7ACE2}" destId="{ECB66241-E418-49FC-889E-330CFAC6BA2C}" srcOrd="1" destOrd="0" presId="urn:microsoft.com/office/officeart/2008/layout/LinedList"/>
    <dgm:cxn modelId="{71E27371-C004-44F1-9A9A-EBC72321C620}" type="presParOf" srcId="{788A9D47-EFB4-483D-ACE9-6B4C2BA895B6}" destId="{394373A6-2D09-4E66-B83B-FE770F05AB73}" srcOrd="4" destOrd="0" presId="urn:microsoft.com/office/officeart/2008/layout/LinedList"/>
    <dgm:cxn modelId="{DE2222C8-47CC-402F-B1B2-6491FDB68064}" type="presParOf" srcId="{788A9D47-EFB4-483D-ACE9-6B4C2BA895B6}" destId="{3B2A91C0-DC53-49AB-8DE7-47B5801C9137}" srcOrd="5" destOrd="0" presId="urn:microsoft.com/office/officeart/2008/layout/LinedList"/>
    <dgm:cxn modelId="{B5BD605D-ECE9-40D6-8FCA-483990B88F96}" type="presParOf" srcId="{3B2A91C0-DC53-49AB-8DE7-47B5801C9137}" destId="{084AB9D7-7142-4C21-ADF2-7AF05E3D5B69}" srcOrd="0" destOrd="0" presId="urn:microsoft.com/office/officeart/2008/layout/LinedList"/>
    <dgm:cxn modelId="{1C7B90CC-6B97-4B39-9E33-8074AF1687EB}" type="presParOf" srcId="{3B2A91C0-DC53-49AB-8DE7-47B5801C9137}" destId="{552FF522-9DEE-4022-B147-106542B14E48}" srcOrd="1" destOrd="0" presId="urn:microsoft.com/office/officeart/2008/layout/LinedList"/>
    <dgm:cxn modelId="{43BCABCD-D3B8-4EE7-AF7B-A0F1898F6B24}" type="presParOf" srcId="{788A9D47-EFB4-483D-ACE9-6B4C2BA895B6}" destId="{A14FE32D-CEA7-47BE-9D17-DE22DEC1CADD}" srcOrd="6" destOrd="0" presId="urn:microsoft.com/office/officeart/2008/layout/LinedList"/>
    <dgm:cxn modelId="{9E350368-23D8-4E47-B76A-EF9D7D943F67}" type="presParOf" srcId="{788A9D47-EFB4-483D-ACE9-6B4C2BA895B6}" destId="{30235D2F-961A-457F-A9BF-06942292ABF0}" srcOrd="7" destOrd="0" presId="urn:microsoft.com/office/officeart/2008/layout/LinedList"/>
    <dgm:cxn modelId="{338480EA-B59D-45A5-9446-2D957A33E504}" type="presParOf" srcId="{30235D2F-961A-457F-A9BF-06942292ABF0}" destId="{8F789008-AEC1-49C8-9E48-3737CBDED331}" srcOrd="0" destOrd="0" presId="urn:microsoft.com/office/officeart/2008/layout/LinedList"/>
    <dgm:cxn modelId="{1F24AE54-7108-4BA8-88DA-54CF084E4807}" type="presParOf" srcId="{30235D2F-961A-457F-A9BF-06942292ABF0}" destId="{BB922F74-9520-4F42-BFB3-798B81852EF0}"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2D6567-453B-4A0B-82AB-38B162D033A7}">
      <dsp:nvSpPr>
        <dsp:cNvPr id="0" name=""/>
        <dsp:cNvSpPr/>
      </dsp:nvSpPr>
      <dsp:spPr>
        <a:xfrm>
          <a:off x="509606" y="86587"/>
          <a:ext cx="1222019" cy="128430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84C5F57-112B-47C8-A2DA-40E61B9861B5}">
      <dsp:nvSpPr>
        <dsp:cNvPr id="0" name=""/>
        <dsp:cNvSpPr/>
      </dsp:nvSpPr>
      <dsp:spPr>
        <a:xfrm>
          <a:off x="23740" y="1706284"/>
          <a:ext cx="2193750"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622300">
            <a:lnSpc>
              <a:spcPct val="100000"/>
            </a:lnSpc>
            <a:spcBef>
              <a:spcPct val="0"/>
            </a:spcBef>
            <a:spcAft>
              <a:spcPct val="35000"/>
            </a:spcAft>
            <a:buNone/>
          </a:pPr>
          <a:r>
            <a:rPr lang="en-GB" sz="1400" kern="1200" dirty="0"/>
            <a:t>Since all p-values from the Wilcoxon tests are below 0.05, I can reject the null hypothesis and conclude that the differences in performance between the models are statistically significant.</a:t>
          </a:r>
          <a:endParaRPr lang="en-US" sz="1400" kern="1200" dirty="0"/>
        </a:p>
      </dsp:txBody>
      <dsp:txXfrm>
        <a:off x="23740" y="1706284"/>
        <a:ext cx="2193750" cy="1755000"/>
      </dsp:txXfrm>
    </dsp:sp>
    <dsp:sp modelId="{D4EB3160-78DF-4613-B588-843C735EE75E}">
      <dsp:nvSpPr>
        <dsp:cNvPr id="0" name=""/>
        <dsp:cNvSpPr/>
      </dsp:nvSpPr>
      <dsp:spPr>
        <a:xfrm>
          <a:off x="3144652" y="104875"/>
          <a:ext cx="1107239" cy="121115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1924361-A274-4E74-9280-2B2A6F2DB35E}">
      <dsp:nvSpPr>
        <dsp:cNvPr id="0" name=""/>
        <dsp:cNvSpPr/>
      </dsp:nvSpPr>
      <dsp:spPr>
        <a:xfrm>
          <a:off x="2601397" y="1687996"/>
          <a:ext cx="2193750" cy="175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711200">
            <a:lnSpc>
              <a:spcPct val="100000"/>
            </a:lnSpc>
            <a:spcBef>
              <a:spcPct val="0"/>
            </a:spcBef>
            <a:spcAft>
              <a:spcPct val="35000"/>
            </a:spcAft>
            <a:buNone/>
          </a:pPr>
          <a:r>
            <a:rPr lang="en-GB" sz="1600" kern="1200" dirty="0"/>
            <a:t>Based on the error rate calculations, it is evident that </a:t>
          </a:r>
          <a:r>
            <a:rPr lang="en-GB" sz="1600" b="1" kern="1200" dirty="0"/>
            <a:t>SVC is the best classifier</a:t>
          </a:r>
          <a:r>
            <a:rPr lang="en-GB" sz="1600" kern="1200" dirty="0"/>
            <a:t>, as it has the lowest error rate among the models.</a:t>
          </a:r>
          <a:endParaRPr lang="en-US" sz="1600" kern="1200" dirty="0"/>
        </a:p>
      </dsp:txBody>
      <dsp:txXfrm>
        <a:off x="2601397" y="1687996"/>
        <a:ext cx="2193750" cy="1755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219700-EE4D-4EB7-BD19-3279B03F41C5}">
      <dsp:nvSpPr>
        <dsp:cNvPr id="0" name=""/>
        <dsp:cNvSpPr/>
      </dsp:nvSpPr>
      <dsp:spPr>
        <a:xfrm>
          <a:off x="0" y="0"/>
          <a:ext cx="5811128" cy="0"/>
        </a:xfrm>
        <a:prstGeom prst="line">
          <a:avLst/>
        </a:prstGeom>
        <a:solidFill>
          <a:schemeClr val="accent2">
            <a:hueOff val="0"/>
            <a:satOff val="0"/>
            <a:lumOff val="0"/>
            <a:alphaOff val="0"/>
          </a:schemeClr>
        </a:solidFill>
        <a:ln w="1905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7371D6-7528-422C-8692-E4EB18FB2069}">
      <dsp:nvSpPr>
        <dsp:cNvPr id="0" name=""/>
        <dsp:cNvSpPr/>
      </dsp:nvSpPr>
      <dsp:spPr>
        <a:xfrm>
          <a:off x="0" y="0"/>
          <a:ext cx="5811128" cy="141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t>1. </a:t>
          </a:r>
          <a:r>
            <a:rPr lang="en-GB" sz="2200" b="1" kern="1200" dirty="0"/>
            <a:t>Hybrid Feature Representation</a:t>
          </a:r>
          <a:r>
            <a:rPr lang="en-GB" sz="2200" kern="1200" dirty="0"/>
            <a:t>: Combine Word2Vec and TF-IDF to leverage semantic richness and frequency-based insights.</a:t>
          </a:r>
          <a:endParaRPr lang="en-US" sz="2200" kern="1200" dirty="0"/>
        </a:p>
      </dsp:txBody>
      <dsp:txXfrm>
        <a:off x="0" y="0"/>
        <a:ext cx="5811128" cy="1419554"/>
      </dsp:txXfrm>
    </dsp:sp>
    <dsp:sp modelId="{478E5D59-B1E9-4F8C-AFD9-DA80158A74FE}">
      <dsp:nvSpPr>
        <dsp:cNvPr id="0" name=""/>
        <dsp:cNvSpPr/>
      </dsp:nvSpPr>
      <dsp:spPr>
        <a:xfrm>
          <a:off x="0" y="1419554"/>
          <a:ext cx="5811128" cy="0"/>
        </a:xfrm>
        <a:prstGeom prst="line">
          <a:avLst/>
        </a:prstGeom>
        <a:solidFill>
          <a:schemeClr val="accent2">
            <a:hueOff val="2147871"/>
            <a:satOff val="-6164"/>
            <a:lumOff val="-9870"/>
            <a:alphaOff val="0"/>
          </a:schemeClr>
        </a:solidFill>
        <a:ln w="19050" cap="flat" cmpd="sng" algn="ctr">
          <a:solidFill>
            <a:schemeClr val="accent2">
              <a:hueOff val="2147871"/>
              <a:satOff val="-6164"/>
              <a:lumOff val="-987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CEE37D-B759-451F-BFE6-ED4A444ADEBC}">
      <dsp:nvSpPr>
        <dsp:cNvPr id="0" name=""/>
        <dsp:cNvSpPr/>
      </dsp:nvSpPr>
      <dsp:spPr>
        <a:xfrm>
          <a:off x="0" y="1419554"/>
          <a:ext cx="5811128" cy="141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t>2. </a:t>
          </a:r>
          <a:r>
            <a:rPr lang="en-GB" sz="2200" b="1" kern="1200" dirty="0"/>
            <a:t>Incorporating Deep Learning Models</a:t>
          </a:r>
          <a:r>
            <a:rPr lang="en-GB" sz="2200" kern="1200" dirty="0"/>
            <a:t>: Investigate transformer-based models like </a:t>
          </a:r>
          <a:r>
            <a:rPr lang="en-GB" sz="2200" b="1" kern="1200" dirty="0"/>
            <a:t>BERT</a:t>
          </a:r>
          <a:r>
            <a:rPr lang="en-GB" sz="2200" kern="1200" dirty="0"/>
            <a:t> for email spam detection</a:t>
          </a:r>
          <a:endParaRPr lang="en-US" sz="2200" kern="1200" dirty="0"/>
        </a:p>
      </dsp:txBody>
      <dsp:txXfrm>
        <a:off x="0" y="1419554"/>
        <a:ext cx="5811128" cy="1419554"/>
      </dsp:txXfrm>
    </dsp:sp>
    <dsp:sp modelId="{394373A6-2D09-4E66-B83B-FE770F05AB73}">
      <dsp:nvSpPr>
        <dsp:cNvPr id="0" name=""/>
        <dsp:cNvSpPr/>
      </dsp:nvSpPr>
      <dsp:spPr>
        <a:xfrm>
          <a:off x="0" y="2839109"/>
          <a:ext cx="5811128" cy="0"/>
        </a:xfrm>
        <a:prstGeom prst="line">
          <a:avLst/>
        </a:prstGeom>
        <a:solidFill>
          <a:schemeClr val="accent2">
            <a:hueOff val="4295743"/>
            <a:satOff val="-12329"/>
            <a:lumOff val="-19739"/>
            <a:alphaOff val="0"/>
          </a:schemeClr>
        </a:solidFill>
        <a:ln w="19050" cap="flat" cmpd="sng" algn="ctr">
          <a:solidFill>
            <a:schemeClr val="accent2">
              <a:hueOff val="4295743"/>
              <a:satOff val="-12329"/>
              <a:lumOff val="-1973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4AB9D7-7142-4C21-ADF2-7AF05E3D5B69}">
      <dsp:nvSpPr>
        <dsp:cNvPr id="0" name=""/>
        <dsp:cNvSpPr/>
      </dsp:nvSpPr>
      <dsp:spPr>
        <a:xfrm>
          <a:off x="0" y="2839109"/>
          <a:ext cx="5811128" cy="141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t>3. </a:t>
          </a:r>
          <a:r>
            <a:rPr lang="en-GB" sz="2200" b="1" kern="1200" dirty="0"/>
            <a:t>Data Augmentation</a:t>
          </a:r>
          <a:r>
            <a:rPr lang="en-GB" sz="2200" kern="1200" dirty="0"/>
            <a:t>: Enhance the dataset with additional spam and ham emails to improve training.</a:t>
          </a:r>
          <a:endParaRPr lang="en-US" sz="2200" kern="1200" dirty="0"/>
        </a:p>
      </dsp:txBody>
      <dsp:txXfrm>
        <a:off x="0" y="2839109"/>
        <a:ext cx="5811128" cy="1419554"/>
      </dsp:txXfrm>
    </dsp:sp>
    <dsp:sp modelId="{A14FE32D-CEA7-47BE-9D17-DE22DEC1CADD}">
      <dsp:nvSpPr>
        <dsp:cNvPr id="0" name=""/>
        <dsp:cNvSpPr/>
      </dsp:nvSpPr>
      <dsp:spPr>
        <a:xfrm>
          <a:off x="0" y="4258664"/>
          <a:ext cx="5811128" cy="0"/>
        </a:xfrm>
        <a:prstGeom prst="line">
          <a:avLst/>
        </a:prstGeom>
        <a:solidFill>
          <a:schemeClr val="accent2">
            <a:hueOff val="6443614"/>
            <a:satOff val="-18493"/>
            <a:lumOff val="-29609"/>
            <a:alphaOff val="0"/>
          </a:schemeClr>
        </a:solidFill>
        <a:ln w="19050" cap="flat" cmpd="sng" algn="ctr">
          <a:solidFill>
            <a:schemeClr val="accent2">
              <a:hueOff val="6443614"/>
              <a:satOff val="-18493"/>
              <a:lumOff val="-2960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789008-AEC1-49C8-9E48-3737CBDED331}">
      <dsp:nvSpPr>
        <dsp:cNvPr id="0" name=""/>
        <dsp:cNvSpPr/>
      </dsp:nvSpPr>
      <dsp:spPr>
        <a:xfrm>
          <a:off x="0" y="4258664"/>
          <a:ext cx="5811128" cy="14195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3820" tIns="83820" rIns="83820" bIns="83820" numCol="1" spcCol="1270" anchor="t" anchorCtr="0">
          <a:noAutofit/>
        </a:bodyPr>
        <a:lstStyle/>
        <a:p>
          <a:pPr marL="0" lvl="0" indent="0" algn="l" defTabSz="977900">
            <a:lnSpc>
              <a:spcPct val="90000"/>
            </a:lnSpc>
            <a:spcBef>
              <a:spcPct val="0"/>
            </a:spcBef>
            <a:spcAft>
              <a:spcPct val="35000"/>
            </a:spcAft>
            <a:buNone/>
          </a:pPr>
          <a:r>
            <a:rPr lang="en-GB" sz="2200" kern="1200" dirty="0"/>
            <a:t>4. </a:t>
          </a:r>
          <a:r>
            <a:rPr lang="en-GB" sz="2200" b="1" kern="1200" dirty="0"/>
            <a:t>Handling Imbalanced Data</a:t>
          </a:r>
          <a:r>
            <a:rPr lang="en-GB" sz="2200" kern="1200" dirty="0"/>
            <a:t>: Implement advanced techniques like SMOTE for better handling of class imbalances.</a:t>
          </a:r>
          <a:endParaRPr lang="en-US" sz="2200" kern="1200" dirty="0"/>
        </a:p>
      </dsp:txBody>
      <dsp:txXfrm>
        <a:off x="0" y="4258664"/>
        <a:ext cx="5811128" cy="1419554"/>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A8978-B60D-47E8-B066-8C326509E0E8}" type="datetimeFigureOut">
              <a:rPr lang="en-GB" smtClean="0"/>
              <a:t>08/01/2025</a:t>
            </a:fld>
            <a:endParaRPr lang="en-GB"/>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65B30A-7EEB-421A-BB72-6598B3D1B481}" type="slidenum">
              <a:rPr lang="en-GB" smtClean="0"/>
              <a:t>‹N›</a:t>
            </a:fld>
            <a:endParaRPr lang="en-GB"/>
          </a:p>
        </p:txBody>
      </p:sp>
    </p:spTree>
    <p:extLst>
      <p:ext uri="{BB962C8B-B14F-4D97-AF65-F5344CB8AC3E}">
        <p14:creationId xmlns:p14="http://schemas.microsoft.com/office/powerpoint/2010/main" val="39799770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a:p>
        </p:txBody>
      </p:sp>
      <p:sp>
        <p:nvSpPr>
          <p:cNvPr id="4" name="Segnaposto numero diapositiva 3"/>
          <p:cNvSpPr>
            <a:spLocks noGrp="1"/>
          </p:cNvSpPr>
          <p:nvPr>
            <p:ph type="sldNum" sz="quarter" idx="5"/>
          </p:nvPr>
        </p:nvSpPr>
        <p:spPr/>
        <p:txBody>
          <a:bodyPr/>
          <a:lstStyle/>
          <a:p>
            <a:fld id="{0265B30A-7EEB-421A-BB72-6598B3D1B481}" type="slidenum">
              <a:rPr lang="en-GB" smtClean="0"/>
              <a:t>1</a:t>
            </a:fld>
            <a:endParaRPr lang="en-GB"/>
          </a:p>
        </p:txBody>
      </p:sp>
    </p:spTree>
    <p:extLst>
      <p:ext uri="{BB962C8B-B14F-4D97-AF65-F5344CB8AC3E}">
        <p14:creationId xmlns:p14="http://schemas.microsoft.com/office/powerpoint/2010/main" val="7648117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265B30A-7EEB-421A-BB72-6598B3D1B481}" type="slidenum">
              <a:rPr lang="en-GB" smtClean="0"/>
              <a:t>2</a:t>
            </a:fld>
            <a:endParaRPr lang="en-GB"/>
          </a:p>
        </p:txBody>
      </p:sp>
    </p:spTree>
    <p:extLst>
      <p:ext uri="{BB962C8B-B14F-4D97-AF65-F5344CB8AC3E}">
        <p14:creationId xmlns:p14="http://schemas.microsoft.com/office/powerpoint/2010/main" val="16502997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en-GB" dirty="0"/>
          </a:p>
        </p:txBody>
      </p:sp>
      <p:sp>
        <p:nvSpPr>
          <p:cNvPr id="4" name="Segnaposto numero diapositiva 3"/>
          <p:cNvSpPr>
            <a:spLocks noGrp="1"/>
          </p:cNvSpPr>
          <p:nvPr>
            <p:ph type="sldNum" sz="quarter" idx="5"/>
          </p:nvPr>
        </p:nvSpPr>
        <p:spPr/>
        <p:txBody>
          <a:bodyPr/>
          <a:lstStyle/>
          <a:p>
            <a:fld id="{0265B30A-7EEB-421A-BB72-6598B3D1B481}" type="slidenum">
              <a:rPr lang="en-GB" smtClean="0"/>
              <a:t>4</a:t>
            </a:fld>
            <a:endParaRPr lang="en-GB"/>
          </a:p>
        </p:txBody>
      </p:sp>
    </p:spTree>
    <p:extLst>
      <p:ext uri="{BB962C8B-B14F-4D97-AF65-F5344CB8AC3E}">
        <p14:creationId xmlns:p14="http://schemas.microsoft.com/office/powerpoint/2010/main" val="13545460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Here, I plotted a bar chart and a pie chart to visualize the distribution of spam (Spam) and non-spam (Ham) emails in the dataset.  </a:t>
            </a:r>
          </a:p>
          <a:p>
            <a:r>
              <a:rPr lang="en-GB" dirty="0"/>
              <a:t>I used different </a:t>
            </a:r>
            <a:r>
              <a:rPr lang="en-GB" dirty="0" err="1"/>
              <a:t>colors</a:t>
            </a:r>
            <a:r>
              <a:rPr lang="en-GB" dirty="0"/>
              <a:t> for clarity: red for spam and green for ham. Additionally, I added exact counts on top of each bar to provide clear numerical context.</a:t>
            </a:r>
          </a:p>
        </p:txBody>
      </p:sp>
      <p:sp>
        <p:nvSpPr>
          <p:cNvPr id="4" name="Segnaposto numero diapositiva 3"/>
          <p:cNvSpPr>
            <a:spLocks noGrp="1"/>
          </p:cNvSpPr>
          <p:nvPr>
            <p:ph type="sldNum" sz="quarter" idx="5"/>
          </p:nvPr>
        </p:nvSpPr>
        <p:spPr/>
        <p:txBody>
          <a:bodyPr/>
          <a:lstStyle/>
          <a:p>
            <a:fld id="{0265B30A-7EEB-421A-BB72-6598B3D1B481}" type="slidenum">
              <a:rPr lang="en-GB" smtClean="0"/>
              <a:t>5</a:t>
            </a:fld>
            <a:endParaRPr lang="en-GB"/>
          </a:p>
        </p:txBody>
      </p:sp>
    </p:spTree>
    <p:extLst>
      <p:ext uri="{BB962C8B-B14F-4D97-AF65-F5344CB8AC3E}">
        <p14:creationId xmlns:p14="http://schemas.microsoft.com/office/powerpoint/2010/main" val="11435480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200" b="0" i="0" u="none" strike="noStrike" cap="none" normalizeH="0" baseline="0" dirty="0">
                <a:ln>
                  <a:noFill/>
                </a:ln>
                <a:solidFill>
                  <a:schemeClr val="tx1"/>
                </a:solidFill>
                <a:effectLst/>
                <a:latin typeface="Aptos Corpo"/>
              </a:rPr>
              <a:t>The attribute </a:t>
            </a:r>
            <a:r>
              <a:rPr kumimoji="0" lang="en-US" altLang="en-US" sz="1200" b="1" i="0" u="none" strike="noStrike" cap="none" normalizeH="0" baseline="0" dirty="0">
                <a:ln>
                  <a:noFill/>
                </a:ln>
                <a:solidFill>
                  <a:schemeClr val="tx1"/>
                </a:solidFill>
                <a:effectLst/>
                <a:latin typeface="Aptos Corpo"/>
              </a:rPr>
              <a:t>origin</a:t>
            </a:r>
            <a:r>
              <a:rPr kumimoji="0" lang="en-US" altLang="en-US" sz="1200" b="0" i="0" u="none" strike="noStrike" cap="none" normalizeH="0" baseline="0" dirty="0">
                <a:ln>
                  <a:noFill/>
                </a:ln>
                <a:solidFill>
                  <a:schemeClr val="tx1"/>
                </a:solidFill>
                <a:effectLst/>
                <a:latin typeface="Aptos Corpo"/>
              </a:rPr>
              <a:t> was renamed to </a:t>
            </a:r>
            <a:r>
              <a:rPr kumimoji="0" lang="en-US" altLang="en-US" sz="1200" b="1" i="0" u="none" strike="noStrike" cap="none" normalizeH="0" baseline="0" dirty="0">
                <a:ln>
                  <a:noFill/>
                </a:ln>
                <a:solidFill>
                  <a:schemeClr val="tx1"/>
                </a:solidFill>
                <a:effectLst/>
                <a:latin typeface="Aptos Corpo"/>
              </a:rPr>
              <a:t>emails </a:t>
            </a:r>
            <a:r>
              <a:rPr kumimoji="0" lang="en-US" altLang="en-US" sz="1200" b="0" i="0" u="none" strike="noStrike" cap="none" normalizeH="0" baseline="0" dirty="0">
                <a:ln>
                  <a:noFill/>
                </a:ln>
                <a:solidFill>
                  <a:schemeClr val="tx1"/>
                </a:solidFill>
                <a:effectLst/>
                <a:latin typeface="Aptos Corpo"/>
              </a:rPr>
              <a:t>for improved clarity and </a:t>
            </a:r>
            <a:r>
              <a:rPr lang="en-US" altLang="en-US" sz="1200" dirty="0">
                <a:latin typeface="Aptos Corpo"/>
              </a:rPr>
              <a:t>a</a:t>
            </a:r>
            <a:r>
              <a:rPr kumimoji="0" lang="en-US" altLang="en-US" sz="1200" b="0" i="0" u="none" strike="noStrike" cap="none" normalizeH="0" baseline="0" dirty="0">
                <a:ln>
                  <a:noFill/>
                </a:ln>
                <a:solidFill>
                  <a:schemeClr val="tx1"/>
                </a:solidFill>
                <a:effectLst/>
                <a:latin typeface="Aptos Corpo"/>
              </a:rPr>
              <a:t> new attribute, </a:t>
            </a:r>
            <a:r>
              <a:rPr kumimoji="0" lang="en-US" altLang="en-US" sz="1200" b="1" i="0" u="none" strike="noStrike" cap="none" normalizeH="0" baseline="0" dirty="0" err="1">
                <a:ln>
                  <a:noFill/>
                </a:ln>
                <a:solidFill>
                  <a:schemeClr val="tx1"/>
                </a:solidFill>
                <a:effectLst/>
                <a:latin typeface="Aptos Corpo"/>
              </a:rPr>
              <a:t>label_text</a:t>
            </a:r>
            <a:r>
              <a:rPr kumimoji="0" lang="en-US" altLang="en-US" sz="1200" b="0" i="0" u="none" strike="noStrike" cap="none" normalizeH="0" baseline="0" dirty="0">
                <a:ln>
                  <a:noFill/>
                </a:ln>
                <a:solidFill>
                  <a:schemeClr val="tx1"/>
                </a:solidFill>
                <a:effectLst/>
                <a:latin typeface="Aptos Corpo"/>
              </a:rPr>
              <a:t>, was created by mapping numeric labels: 0 to 'Ham' and 1 to 'Spam’. </a:t>
            </a:r>
            <a:r>
              <a:rPr lang="en-GB" dirty="0"/>
              <a:t>This makes the data easier to interpret, as the text labels clearly indicate whether an email is spam or not.</a:t>
            </a:r>
            <a:br>
              <a:rPr lang="en-GB" dirty="0"/>
            </a:br>
            <a:r>
              <a:rPr lang="en-GB" sz="1200" dirty="0">
                <a:latin typeface="Aptos Corpo"/>
              </a:rPr>
              <a:t>Converted email strings into email objects to facilitate parsing and </a:t>
            </a:r>
            <a:r>
              <a:rPr lang="en-GB" sz="1200" b="1" dirty="0">
                <a:latin typeface="Aptos Corpo"/>
              </a:rPr>
              <a:t>extraction of the main body content. </a:t>
            </a:r>
            <a:r>
              <a:rPr lang="en-GB" dirty="0"/>
              <a:t>If the email has multiple parts, it ensures the text part is extracted.</a:t>
            </a:r>
            <a:endParaRPr lang="en-GB" sz="1200" b="1" dirty="0">
              <a:latin typeface="Aptos Corp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dirty="0">
                <a:latin typeface="Aptos Corpo"/>
              </a:rPr>
              <a:t>Removed HTML tags, scripts, styles</a:t>
            </a:r>
            <a:r>
              <a:rPr lang="en-GB" sz="1200" dirty="0">
                <a:latin typeface="Aptos Corpo"/>
              </a:rPr>
              <a:t>, and other non-content elements from the email body.</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latin typeface="Aptos Corpo"/>
              </a:rPr>
              <a:t>Further cleaned the email body by </a:t>
            </a:r>
            <a:r>
              <a:rPr lang="en-GB" sz="1200" b="1" dirty="0">
                <a:latin typeface="Aptos Corpo"/>
              </a:rPr>
              <a:t>removing punctuation, collapsing extra whitespace, and converting all text to lowercase.</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Finally, I </a:t>
            </a:r>
            <a:r>
              <a:rPr kumimoji="0" lang="en-US" altLang="en-US" sz="1200" b="0" i="0" u="none" strike="noStrike" cap="none" normalizeH="0" baseline="0" dirty="0">
                <a:ln>
                  <a:noFill/>
                </a:ln>
                <a:solidFill>
                  <a:schemeClr val="tx1"/>
                </a:solidFill>
                <a:effectLst/>
                <a:latin typeface="Aptos Corpo"/>
              </a:rPr>
              <a:t>Added a new attribute, </a:t>
            </a:r>
            <a:r>
              <a:rPr kumimoji="0" lang="en-US" altLang="en-US" sz="1200" b="1" i="0" u="none" strike="noStrike" cap="none" normalizeH="0" baseline="0" dirty="0">
                <a:ln>
                  <a:noFill/>
                </a:ln>
                <a:solidFill>
                  <a:schemeClr val="tx1"/>
                </a:solidFill>
                <a:effectLst/>
                <a:latin typeface="Aptos Corpo"/>
              </a:rPr>
              <a:t>text</a:t>
            </a:r>
            <a:r>
              <a:rPr kumimoji="0" lang="en-US" altLang="en-US" sz="1200" b="0" i="0" u="none" strike="noStrike" cap="none" normalizeH="0" baseline="0" dirty="0">
                <a:ln>
                  <a:noFill/>
                </a:ln>
                <a:solidFill>
                  <a:schemeClr val="tx1"/>
                </a:solidFill>
                <a:effectLst/>
                <a:latin typeface="Aptos Corpo"/>
              </a:rPr>
              <a:t>, that stores the cleaned email text.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u="sng" dirty="0"/>
          </a:p>
        </p:txBody>
      </p:sp>
      <p:sp>
        <p:nvSpPr>
          <p:cNvPr id="4" name="Segnaposto numero diapositiva 3"/>
          <p:cNvSpPr>
            <a:spLocks noGrp="1"/>
          </p:cNvSpPr>
          <p:nvPr>
            <p:ph type="sldNum" sz="quarter" idx="5"/>
          </p:nvPr>
        </p:nvSpPr>
        <p:spPr/>
        <p:txBody>
          <a:bodyPr/>
          <a:lstStyle/>
          <a:p>
            <a:fld id="{0265B30A-7EEB-421A-BB72-6598B3D1B481}" type="slidenum">
              <a:rPr lang="en-GB" smtClean="0"/>
              <a:t>6</a:t>
            </a:fld>
            <a:endParaRPr lang="en-GB"/>
          </a:p>
        </p:txBody>
      </p:sp>
    </p:spTree>
    <p:extLst>
      <p:ext uri="{BB962C8B-B14F-4D97-AF65-F5344CB8AC3E}">
        <p14:creationId xmlns:p14="http://schemas.microsoft.com/office/powerpoint/2010/main" val="24952430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Then I continue the preprocessing of the email data in order to convert it into a format suitable for analysis.</a:t>
            </a:r>
          </a:p>
          <a:p>
            <a:r>
              <a:rPr lang="en-GB" dirty="0"/>
              <a:t>This includes:</a:t>
            </a:r>
          </a:p>
          <a:p>
            <a:r>
              <a:rPr lang="en-GB" dirty="0"/>
              <a:t>- </a:t>
            </a:r>
            <a:r>
              <a:rPr lang="en-GB" b="1" dirty="0"/>
              <a:t>tokenizing the text</a:t>
            </a:r>
            <a:r>
              <a:rPr lang="en-GB" dirty="0"/>
              <a:t>: Split the text into individual words (tokens).</a:t>
            </a:r>
          </a:p>
          <a:p>
            <a:r>
              <a:rPr lang="en-GB" dirty="0"/>
              <a:t>- </a:t>
            </a:r>
            <a:r>
              <a:rPr lang="en-GB" b="1" dirty="0"/>
              <a:t>removing </a:t>
            </a:r>
            <a:r>
              <a:rPr lang="en-GB" b="1" dirty="0" err="1"/>
              <a:t>stopwords</a:t>
            </a:r>
            <a:r>
              <a:rPr lang="en-GB" dirty="0"/>
              <a:t>: eliminating common words like "the" and "and" that don't provide meaningful information for analysis.</a:t>
            </a:r>
          </a:p>
          <a:p>
            <a:r>
              <a:rPr lang="en-GB" dirty="0"/>
              <a:t>- </a:t>
            </a:r>
            <a:r>
              <a:rPr lang="en-GB" b="1" dirty="0"/>
              <a:t>filtering out short words </a:t>
            </a:r>
            <a:r>
              <a:rPr lang="en-GB" dirty="0"/>
              <a:t>(less than two characters), as they are unlikely to be useful.</a:t>
            </a:r>
          </a:p>
          <a:p>
            <a:r>
              <a:rPr lang="en-GB" dirty="0"/>
              <a:t>- </a:t>
            </a:r>
            <a:r>
              <a:rPr lang="en-GB" b="1" dirty="0"/>
              <a:t>lemmatizing the words</a:t>
            </a:r>
            <a:r>
              <a:rPr lang="en-GB" dirty="0"/>
              <a:t>: Converted words to their base form.</a:t>
            </a:r>
          </a:p>
          <a:p>
            <a:endParaRPr lang="en-GB" dirty="0"/>
          </a:p>
          <a:p>
            <a:r>
              <a:rPr lang="en-GB" dirty="0"/>
              <a:t>I preferred  </a:t>
            </a:r>
            <a:r>
              <a:rPr lang="en-GB" b="1" dirty="0"/>
              <a:t>lemmatization</a:t>
            </a:r>
            <a:r>
              <a:rPr lang="en-GB" dirty="0"/>
              <a:t> because it results in meaningful base forms of words, whereas </a:t>
            </a:r>
            <a:r>
              <a:rPr lang="en-GB" b="1" dirty="0"/>
              <a:t>stemming</a:t>
            </a:r>
            <a:r>
              <a:rPr lang="en-GB" dirty="0"/>
              <a:t> might create root forms that are not real words or could lose meaning. Lemmatization ensures that words are reduced to their valid dictionary form, preserving context and semantics, which is crucial for accurate analysis.</a:t>
            </a:r>
          </a:p>
        </p:txBody>
      </p:sp>
      <p:sp>
        <p:nvSpPr>
          <p:cNvPr id="4" name="Segnaposto numero diapositiva 3"/>
          <p:cNvSpPr>
            <a:spLocks noGrp="1"/>
          </p:cNvSpPr>
          <p:nvPr>
            <p:ph type="sldNum" sz="quarter" idx="5"/>
          </p:nvPr>
        </p:nvSpPr>
        <p:spPr/>
        <p:txBody>
          <a:bodyPr/>
          <a:lstStyle/>
          <a:p>
            <a:fld id="{0265B30A-7EEB-421A-BB72-6598B3D1B481}" type="slidenum">
              <a:rPr lang="en-GB" smtClean="0"/>
              <a:t>7</a:t>
            </a:fld>
            <a:endParaRPr lang="en-GB"/>
          </a:p>
        </p:txBody>
      </p:sp>
    </p:spTree>
    <p:extLst>
      <p:ext uri="{BB962C8B-B14F-4D97-AF65-F5344CB8AC3E}">
        <p14:creationId xmlns:p14="http://schemas.microsoft.com/office/powerpoint/2010/main" val="3969509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DMDX is a software developed in Arizona primarily used in cognitive psychology and neuroscience experiments for precise stimulus presentation and accurate reaction time measurement.</a:t>
            </a:r>
          </a:p>
        </p:txBody>
      </p:sp>
      <p:sp>
        <p:nvSpPr>
          <p:cNvPr id="4" name="Segnaposto numero diapositiva 3"/>
          <p:cNvSpPr>
            <a:spLocks noGrp="1"/>
          </p:cNvSpPr>
          <p:nvPr>
            <p:ph type="sldNum" sz="quarter" idx="5"/>
          </p:nvPr>
        </p:nvSpPr>
        <p:spPr/>
        <p:txBody>
          <a:bodyPr/>
          <a:lstStyle/>
          <a:p>
            <a:fld id="{0265B30A-7EEB-421A-BB72-6598B3D1B481}" type="slidenum">
              <a:rPr lang="en-GB" smtClean="0"/>
              <a:t>10</a:t>
            </a:fld>
            <a:endParaRPr lang="en-GB"/>
          </a:p>
        </p:txBody>
      </p:sp>
    </p:spTree>
    <p:extLst>
      <p:ext uri="{BB962C8B-B14F-4D97-AF65-F5344CB8AC3E}">
        <p14:creationId xmlns:p14="http://schemas.microsoft.com/office/powerpoint/2010/main" val="35918434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GB" dirty="0"/>
              <a:t>To evaluate and compare the performance of the models, I performed the following steps:</a:t>
            </a:r>
          </a:p>
          <a:p>
            <a:pPr marL="228600" indent="-228600">
              <a:buAutoNum type="arabicPeriod"/>
            </a:pPr>
            <a:r>
              <a:rPr lang="en-GB" b="1" dirty="0"/>
              <a:t>Selection of F1-Score as the Evaluation Metric</a:t>
            </a:r>
            <a:r>
              <a:rPr lang="en-GB" dirty="0"/>
              <a:t>:  The F1-score was chosen as the primary evaluation metric because it provides a balanced measure that combines precision and recall. This metric is particularly suitable for spam detection tasks, where both false positives (ham emails misclassified as spam) and false negatives (spam emails misclassified as ham) can have significant implications.</a:t>
            </a:r>
          </a:p>
          <a:p>
            <a:pPr marL="228600" indent="-228600">
              <a:buAutoNum type="arabicPeriod"/>
            </a:pPr>
            <a:r>
              <a:rPr lang="en-GB" b="1" dirty="0"/>
              <a:t>Wilcoxon Test</a:t>
            </a:r>
            <a:r>
              <a:rPr lang="en-GB" dirty="0"/>
              <a:t>:  To determine whether the observed differences in F1-scores across the models were statistically significant, I applied the Wilcoxon Test. A p-value less than 0.05 indicates significant differences, rejecting the null hypothesis.   A p-value greater than or equal to 0.05 suggests no significant differences. </a:t>
            </a:r>
          </a:p>
          <a:p>
            <a:pPr marL="228600" indent="-228600">
              <a:buAutoNum type="arabicPeriod"/>
            </a:pPr>
            <a:r>
              <a:rPr lang="en-GB" dirty="0"/>
              <a:t>A boxplot was generated to visualize the F1-score distribution across all cross-validation folds for each model, providing a clear picture of their performance variability.</a:t>
            </a:r>
          </a:p>
          <a:p>
            <a:pPr marL="228600" indent="-228600">
              <a:buAutoNum type="arabicPeriod"/>
            </a:pPr>
            <a:r>
              <a:rPr lang="en-GB" b="1" dirty="0"/>
              <a:t>Error Rate Calculation</a:t>
            </a:r>
            <a:r>
              <a:rPr lang="en-GB" dirty="0"/>
              <a:t>: For each model, the Error Rate was calculated as 1−F1-score. This reflects how well each model performs, with a lower error rate indicating better performance.</a:t>
            </a:r>
          </a:p>
        </p:txBody>
      </p:sp>
      <p:sp>
        <p:nvSpPr>
          <p:cNvPr id="4" name="Segnaposto numero diapositiva 3"/>
          <p:cNvSpPr>
            <a:spLocks noGrp="1"/>
          </p:cNvSpPr>
          <p:nvPr>
            <p:ph type="sldNum" sz="quarter" idx="5"/>
          </p:nvPr>
        </p:nvSpPr>
        <p:spPr/>
        <p:txBody>
          <a:bodyPr/>
          <a:lstStyle/>
          <a:p>
            <a:fld id="{0265B30A-7EEB-421A-BB72-6598B3D1B481}" type="slidenum">
              <a:rPr lang="en-GB" smtClean="0"/>
              <a:t>17</a:t>
            </a:fld>
            <a:endParaRPr lang="en-GB"/>
          </a:p>
        </p:txBody>
      </p:sp>
    </p:spTree>
    <p:extLst>
      <p:ext uri="{BB962C8B-B14F-4D97-AF65-F5344CB8AC3E}">
        <p14:creationId xmlns:p14="http://schemas.microsoft.com/office/powerpoint/2010/main" val="38127678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B5BBF3F-1765-16F0-6337-4A0486FF5F44}"/>
              </a:ext>
            </a:extLst>
          </p:cNvPr>
          <p:cNvSpPr>
            <a:spLocks noGrp="1"/>
          </p:cNvSpPr>
          <p:nvPr>
            <p:ph type="ctrTitle"/>
          </p:nvPr>
        </p:nvSpPr>
        <p:spPr>
          <a:xfrm>
            <a:off x="1524000" y="1122363"/>
            <a:ext cx="9144000" cy="2387600"/>
          </a:xfrm>
        </p:spPr>
        <p:txBody>
          <a:bodyPr anchor="b"/>
          <a:lstStyle>
            <a:lvl1pPr algn="ctr">
              <a:defRPr sz="6000"/>
            </a:lvl1pPr>
          </a:lstStyle>
          <a:p>
            <a:r>
              <a:rPr lang="it-IT"/>
              <a:t>Fare clic per modificare lo stile del titolo dello schema</a:t>
            </a:r>
            <a:endParaRPr lang="en-GB"/>
          </a:p>
        </p:txBody>
      </p:sp>
      <p:sp>
        <p:nvSpPr>
          <p:cNvPr id="3" name="Sottotitolo 2">
            <a:extLst>
              <a:ext uri="{FF2B5EF4-FFF2-40B4-BE49-F238E27FC236}">
                <a16:creationId xmlns:a16="http://schemas.microsoft.com/office/drawing/2014/main" id="{F2F66659-6F8E-A27C-111D-D9C49ECE420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it-IT"/>
              <a:t>Fare clic per modificare lo stile del sottotitolo dello schema</a:t>
            </a:r>
            <a:endParaRPr lang="en-GB"/>
          </a:p>
        </p:txBody>
      </p:sp>
      <p:sp>
        <p:nvSpPr>
          <p:cNvPr id="4" name="Segnaposto data 3">
            <a:extLst>
              <a:ext uri="{FF2B5EF4-FFF2-40B4-BE49-F238E27FC236}">
                <a16:creationId xmlns:a16="http://schemas.microsoft.com/office/drawing/2014/main" id="{CD263328-F532-8839-D687-0BF1B06490B1}"/>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8E623406-B15B-CB36-52C6-6AD18FCBBB45}"/>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79457362-B628-0549-016D-2F0682905FF3}"/>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81108910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375651F-A282-AE25-3799-5F1CBF866256}"/>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B20E7BFF-42DC-44B3-5C75-AAAE44DAA175}"/>
              </a:ext>
            </a:extLst>
          </p:cNvPr>
          <p:cNvSpPr>
            <a:spLocks noGrp="1"/>
          </p:cNvSpPr>
          <p:nvPr>
            <p:ph type="body" orient="vert" idx="1"/>
          </p:nvPr>
        </p:nvSpPr>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377C0D38-6E3C-3E0D-F3B5-B5339545CB01}"/>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DE9F5377-5EE3-052D-9E80-A79EF48D06F2}"/>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0819BF60-89AD-5DF3-EE0F-68A391F60482}"/>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20206207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1_Titolo e testo verticale">
    <p:spTree>
      <p:nvGrpSpPr>
        <p:cNvPr id="1" name=""/>
        <p:cNvGrpSpPr/>
        <p:nvPr/>
      </p:nvGrpSpPr>
      <p:grpSpPr>
        <a:xfrm>
          <a:off x="0" y="0"/>
          <a:ext cx="0" cy="0"/>
          <a:chOff x="0" y="0"/>
          <a:chExt cx="0" cy="0"/>
        </a:xfrm>
      </p:grpSpPr>
      <p:sp>
        <p:nvSpPr>
          <p:cNvPr id="2" name="Titolo verticale 1">
            <a:extLst>
              <a:ext uri="{FF2B5EF4-FFF2-40B4-BE49-F238E27FC236}">
                <a16:creationId xmlns:a16="http://schemas.microsoft.com/office/drawing/2014/main" id="{1076588A-EA15-1517-1D92-87B5E06A435B}"/>
              </a:ext>
            </a:extLst>
          </p:cNvPr>
          <p:cNvSpPr>
            <a:spLocks noGrp="1"/>
          </p:cNvSpPr>
          <p:nvPr>
            <p:ph type="title" orient="vert"/>
          </p:nvPr>
        </p:nvSpPr>
        <p:spPr>
          <a:xfrm>
            <a:off x="8724900" y="365125"/>
            <a:ext cx="2628900" cy="5811838"/>
          </a:xfrm>
        </p:spPr>
        <p:txBody>
          <a:bodyPr vert="eaVert"/>
          <a:lstStyle/>
          <a:p>
            <a:r>
              <a:rPr lang="it-IT"/>
              <a:t>Fare clic per modificare lo stile del titolo dello schema</a:t>
            </a:r>
            <a:endParaRPr lang="en-GB"/>
          </a:p>
        </p:txBody>
      </p:sp>
      <p:sp>
        <p:nvSpPr>
          <p:cNvPr id="3" name="Segnaposto testo verticale 2">
            <a:extLst>
              <a:ext uri="{FF2B5EF4-FFF2-40B4-BE49-F238E27FC236}">
                <a16:creationId xmlns:a16="http://schemas.microsoft.com/office/drawing/2014/main" id="{37895736-6A7E-C43B-598B-18AE5D040054}"/>
              </a:ext>
            </a:extLst>
          </p:cNvPr>
          <p:cNvSpPr>
            <a:spLocks noGrp="1"/>
          </p:cNvSpPr>
          <p:nvPr>
            <p:ph type="body" orient="vert" idx="1"/>
          </p:nvPr>
        </p:nvSpPr>
        <p:spPr>
          <a:xfrm>
            <a:off x="838200" y="365125"/>
            <a:ext cx="7734300" cy="5811838"/>
          </a:xfrm>
        </p:spPr>
        <p:txBody>
          <a:bodyPr vert="eaVert"/>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1D8DEDC1-471F-CC0A-A8B7-0BD453E8FDC8}"/>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C42BB39F-4E74-B11E-FD5E-CD43ABCD163D}"/>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3AFC1DA-C554-0E2B-3CB1-B9FA9075C763}"/>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202211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1380D40-ADF9-2048-E303-6ECAB3442335}"/>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C21E04EE-105A-D394-686E-B79F6ABD83E8}"/>
              </a:ext>
            </a:extLst>
          </p:cNvPr>
          <p:cNvSpPr>
            <a:spLocks noGrp="1"/>
          </p:cNvSpPr>
          <p:nvPr>
            <p:ph idx="1"/>
          </p:nvPr>
        </p:nvSpPr>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F361C4B8-BC38-7E83-6DC6-2F74483FF1BA}"/>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7EE81A5D-38FF-3A61-79D8-B7740ED4390C}"/>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B48C83E7-D68C-9232-C6A8-52DEF02F5544}"/>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2031504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7653D47-2060-5195-A620-20576A2EF52F}"/>
              </a:ext>
            </a:extLst>
          </p:cNvPr>
          <p:cNvSpPr>
            <a:spLocks noGrp="1"/>
          </p:cNvSpPr>
          <p:nvPr>
            <p:ph type="title"/>
          </p:nvPr>
        </p:nvSpPr>
        <p:spPr>
          <a:xfrm>
            <a:off x="831850" y="1709738"/>
            <a:ext cx="10515600" cy="2852737"/>
          </a:xfrm>
        </p:spPr>
        <p:txBody>
          <a:bodyPr anchor="b"/>
          <a:lstStyle>
            <a:lvl1pPr>
              <a:defRPr sz="6000"/>
            </a:lvl1p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5566B9B1-532A-CCE7-44D9-507B4BC8C68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it-IT"/>
              <a:t>Fare clic per modificare gli stili del testo dello schema</a:t>
            </a:r>
          </a:p>
        </p:txBody>
      </p:sp>
      <p:sp>
        <p:nvSpPr>
          <p:cNvPr id="4" name="Segnaposto data 3">
            <a:extLst>
              <a:ext uri="{FF2B5EF4-FFF2-40B4-BE49-F238E27FC236}">
                <a16:creationId xmlns:a16="http://schemas.microsoft.com/office/drawing/2014/main" id="{F69A398D-11EB-D964-7B54-1CD4D4F8CF07}"/>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381D527D-1A03-094D-4DD6-C83C0DC64D09}"/>
              </a:ext>
            </a:extLst>
          </p:cNvPr>
          <p:cNvSpPr>
            <a:spLocks noGrp="1"/>
          </p:cNvSpPr>
          <p:nvPr>
            <p:ph type="ftr" sz="quarter" idx="11"/>
          </p:nvPr>
        </p:nvSpPr>
        <p:spPr/>
        <p:txBody>
          <a:bodyPr/>
          <a:lstStyle/>
          <a:p>
            <a:endParaRPr lang="en-GB"/>
          </a:p>
        </p:txBody>
      </p:sp>
      <p:sp>
        <p:nvSpPr>
          <p:cNvPr id="6" name="Segnaposto numero diapositiva 5">
            <a:extLst>
              <a:ext uri="{FF2B5EF4-FFF2-40B4-BE49-F238E27FC236}">
                <a16:creationId xmlns:a16="http://schemas.microsoft.com/office/drawing/2014/main" id="{2FE5C225-5D0D-975E-E30E-135A67E21229}"/>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3452938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29F102E-C217-1221-2AD7-E7CAECEC8A33}"/>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4404E509-1FE9-3CF6-0D9B-9A27965E55E7}"/>
              </a:ext>
            </a:extLst>
          </p:cNvPr>
          <p:cNvSpPr>
            <a:spLocks noGrp="1"/>
          </p:cNvSpPr>
          <p:nvPr>
            <p:ph sz="half" idx="1"/>
          </p:nvPr>
        </p:nvSpPr>
        <p:spPr>
          <a:xfrm>
            <a:off x="838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contenuto 3">
            <a:extLst>
              <a:ext uri="{FF2B5EF4-FFF2-40B4-BE49-F238E27FC236}">
                <a16:creationId xmlns:a16="http://schemas.microsoft.com/office/drawing/2014/main" id="{27839B49-56D1-1C0B-9BB0-8CF94B18C498}"/>
              </a:ext>
            </a:extLst>
          </p:cNvPr>
          <p:cNvSpPr>
            <a:spLocks noGrp="1"/>
          </p:cNvSpPr>
          <p:nvPr>
            <p:ph sz="half" idx="2"/>
          </p:nvPr>
        </p:nvSpPr>
        <p:spPr>
          <a:xfrm>
            <a:off x="6172200" y="1825625"/>
            <a:ext cx="5181600" cy="435133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data 4">
            <a:extLst>
              <a:ext uri="{FF2B5EF4-FFF2-40B4-BE49-F238E27FC236}">
                <a16:creationId xmlns:a16="http://schemas.microsoft.com/office/drawing/2014/main" id="{EF4CD34B-639B-3450-AB3A-F1853F69B496}"/>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6" name="Segnaposto piè di pagina 5">
            <a:extLst>
              <a:ext uri="{FF2B5EF4-FFF2-40B4-BE49-F238E27FC236}">
                <a16:creationId xmlns:a16="http://schemas.microsoft.com/office/drawing/2014/main" id="{7FDFC553-D847-6BDE-A807-F132DC2B16A7}"/>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8DB001AC-5234-2D8E-2D3F-B40DA20F5670}"/>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1412312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9588BBDD-3D6E-BA72-62B3-F4A29D158070}"/>
              </a:ext>
            </a:extLst>
          </p:cNvPr>
          <p:cNvSpPr>
            <a:spLocks noGrp="1"/>
          </p:cNvSpPr>
          <p:nvPr>
            <p:ph type="title"/>
          </p:nvPr>
        </p:nvSpPr>
        <p:spPr>
          <a:xfrm>
            <a:off x="839788" y="365125"/>
            <a:ext cx="10515600" cy="1325563"/>
          </a:xfrm>
        </p:spPr>
        <p:txBody>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E2DC6327-0773-06B8-85B1-DBACB69BBEE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4" name="Segnaposto contenuto 3">
            <a:extLst>
              <a:ext uri="{FF2B5EF4-FFF2-40B4-BE49-F238E27FC236}">
                <a16:creationId xmlns:a16="http://schemas.microsoft.com/office/drawing/2014/main" id="{243FEB54-A9D1-C17A-72FE-EF5DDBD77BE8}"/>
              </a:ext>
            </a:extLst>
          </p:cNvPr>
          <p:cNvSpPr>
            <a:spLocks noGrp="1"/>
          </p:cNvSpPr>
          <p:nvPr>
            <p:ph sz="half" idx="2"/>
          </p:nvPr>
        </p:nvSpPr>
        <p:spPr>
          <a:xfrm>
            <a:off x="839788" y="2505075"/>
            <a:ext cx="5157787"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5" name="Segnaposto testo 4">
            <a:extLst>
              <a:ext uri="{FF2B5EF4-FFF2-40B4-BE49-F238E27FC236}">
                <a16:creationId xmlns:a16="http://schemas.microsoft.com/office/drawing/2014/main" id="{C61DB154-51B6-5E73-3486-1FDF4FAC76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it-IT"/>
              <a:t>Fare clic per modificare gli stili del testo dello schema</a:t>
            </a:r>
          </a:p>
        </p:txBody>
      </p:sp>
      <p:sp>
        <p:nvSpPr>
          <p:cNvPr id="6" name="Segnaposto contenuto 5">
            <a:extLst>
              <a:ext uri="{FF2B5EF4-FFF2-40B4-BE49-F238E27FC236}">
                <a16:creationId xmlns:a16="http://schemas.microsoft.com/office/drawing/2014/main" id="{9CF29211-E00E-72DB-E052-91EB56159571}"/>
              </a:ext>
            </a:extLst>
          </p:cNvPr>
          <p:cNvSpPr>
            <a:spLocks noGrp="1"/>
          </p:cNvSpPr>
          <p:nvPr>
            <p:ph sz="quarter" idx="4"/>
          </p:nvPr>
        </p:nvSpPr>
        <p:spPr>
          <a:xfrm>
            <a:off x="6172200" y="2505075"/>
            <a:ext cx="5183188" cy="3684588"/>
          </a:xfrm>
        </p:spPr>
        <p:txBody>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7" name="Segnaposto data 6">
            <a:extLst>
              <a:ext uri="{FF2B5EF4-FFF2-40B4-BE49-F238E27FC236}">
                <a16:creationId xmlns:a16="http://schemas.microsoft.com/office/drawing/2014/main" id="{4AC0FD8B-15BA-9776-9DE4-F27540706961}"/>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8" name="Segnaposto piè di pagina 7">
            <a:extLst>
              <a:ext uri="{FF2B5EF4-FFF2-40B4-BE49-F238E27FC236}">
                <a16:creationId xmlns:a16="http://schemas.microsoft.com/office/drawing/2014/main" id="{EC2A3016-20A4-6D7D-4600-14BC4D5BF763}"/>
              </a:ext>
            </a:extLst>
          </p:cNvPr>
          <p:cNvSpPr>
            <a:spLocks noGrp="1"/>
          </p:cNvSpPr>
          <p:nvPr>
            <p:ph type="ftr" sz="quarter" idx="11"/>
          </p:nvPr>
        </p:nvSpPr>
        <p:spPr/>
        <p:txBody>
          <a:bodyPr/>
          <a:lstStyle/>
          <a:p>
            <a:endParaRPr lang="en-GB"/>
          </a:p>
        </p:txBody>
      </p:sp>
      <p:sp>
        <p:nvSpPr>
          <p:cNvPr id="9" name="Segnaposto numero diapositiva 8">
            <a:extLst>
              <a:ext uri="{FF2B5EF4-FFF2-40B4-BE49-F238E27FC236}">
                <a16:creationId xmlns:a16="http://schemas.microsoft.com/office/drawing/2014/main" id="{5EA12C2F-7499-310B-D71A-F12457FF6925}"/>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3288069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58E40602-05A2-3C9B-5CC1-F4D8F1AE7F7D}"/>
              </a:ext>
            </a:extLst>
          </p:cNvPr>
          <p:cNvSpPr>
            <a:spLocks noGrp="1"/>
          </p:cNvSpPr>
          <p:nvPr>
            <p:ph type="title"/>
          </p:nvPr>
        </p:nvSpPr>
        <p:spPr/>
        <p:txBody>
          <a:bodyPr/>
          <a:lstStyle/>
          <a:p>
            <a:r>
              <a:rPr lang="it-IT"/>
              <a:t>Fare clic per modificare lo stile del titolo dello schema</a:t>
            </a:r>
            <a:endParaRPr lang="en-GB"/>
          </a:p>
        </p:txBody>
      </p:sp>
      <p:sp>
        <p:nvSpPr>
          <p:cNvPr id="3" name="Segnaposto data 2">
            <a:extLst>
              <a:ext uri="{FF2B5EF4-FFF2-40B4-BE49-F238E27FC236}">
                <a16:creationId xmlns:a16="http://schemas.microsoft.com/office/drawing/2014/main" id="{260D9637-D1E1-4B5D-F4DA-6B1C6F05433D}"/>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4" name="Segnaposto piè di pagina 3">
            <a:extLst>
              <a:ext uri="{FF2B5EF4-FFF2-40B4-BE49-F238E27FC236}">
                <a16:creationId xmlns:a16="http://schemas.microsoft.com/office/drawing/2014/main" id="{E8847345-DC49-0DBB-A12A-E6BEB3BED42D}"/>
              </a:ext>
            </a:extLst>
          </p:cNvPr>
          <p:cNvSpPr>
            <a:spLocks noGrp="1"/>
          </p:cNvSpPr>
          <p:nvPr>
            <p:ph type="ftr" sz="quarter" idx="11"/>
          </p:nvPr>
        </p:nvSpPr>
        <p:spPr/>
        <p:txBody>
          <a:bodyPr/>
          <a:lstStyle/>
          <a:p>
            <a:endParaRPr lang="en-GB"/>
          </a:p>
        </p:txBody>
      </p:sp>
      <p:sp>
        <p:nvSpPr>
          <p:cNvPr id="5" name="Segnaposto numero diapositiva 4">
            <a:extLst>
              <a:ext uri="{FF2B5EF4-FFF2-40B4-BE49-F238E27FC236}">
                <a16:creationId xmlns:a16="http://schemas.microsoft.com/office/drawing/2014/main" id="{0776317C-92C3-88C2-EA55-6FD96F6DFC55}"/>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3360094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a">
    <p:spTree>
      <p:nvGrpSpPr>
        <p:cNvPr id="1" name=""/>
        <p:cNvGrpSpPr/>
        <p:nvPr/>
      </p:nvGrpSpPr>
      <p:grpSpPr>
        <a:xfrm>
          <a:off x="0" y="0"/>
          <a:ext cx="0" cy="0"/>
          <a:chOff x="0" y="0"/>
          <a:chExt cx="0" cy="0"/>
        </a:xfrm>
      </p:grpSpPr>
      <p:sp>
        <p:nvSpPr>
          <p:cNvPr id="2" name="Segnaposto data 1">
            <a:extLst>
              <a:ext uri="{FF2B5EF4-FFF2-40B4-BE49-F238E27FC236}">
                <a16:creationId xmlns:a16="http://schemas.microsoft.com/office/drawing/2014/main" id="{CAE45214-50DD-A4D6-235A-D5D5BA2C27BB}"/>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3" name="Segnaposto piè di pagina 2">
            <a:extLst>
              <a:ext uri="{FF2B5EF4-FFF2-40B4-BE49-F238E27FC236}">
                <a16:creationId xmlns:a16="http://schemas.microsoft.com/office/drawing/2014/main" id="{F3E294FC-2A9B-B693-F98C-E2AFA1D001D0}"/>
              </a:ext>
            </a:extLst>
          </p:cNvPr>
          <p:cNvSpPr>
            <a:spLocks noGrp="1"/>
          </p:cNvSpPr>
          <p:nvPr>
            <p:ph type="ftr" sz="quarter" idx="11"/>
          </p:nvPr>
        </p:nvSpPr>
        <p:spPr/>
        <p:txBody>
          <a:bodyPr/>
          <a:lstStyle/>
          <a:p>
            <a:endParaRPr lang="en-GB"/>
          </a:p>
        </p:txBody>
      </p:sp>
      <p:sp>
        <p:nvSpPr>
          <p:cNvPr id="4" name="Segnaposto numero diapositiva 3">
            <a:extLst>
              <a:ext uri="{FF2B5EF4-FFF2-40B4-BE49-F238E27FC236}">
                <a16:creationId xmlns:a16="http://schemas.microsoft.com/office/drawing/2014/main" id="{D7A243D9-6334-8622-3CCE-E3B6114C81F2}"/>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27432317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A8E4626D-2CEB-A18F-3D2F-9A2CDA0FB298}"/>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contenuto 2">
            <a:extLst>
              <a:ext uri="{FF2B5EF4-FFF2-40B4-BE49-F238E27FC236}">
                <a16:creationId xmlns:a16="http://schemas.microsoft.com/office/drawing/2014/main" id="{8C021F4B-12ED-885F-CE8B-6852FAFC436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testo 3">
            <a:extLst>
              <a:ext uri="{FF2B5EF4-FFF2-40B4-BE49-F238E27FC236}">
                <a16:creationId xmlns:a16="http://schemas.microsoft.com/office/drawing/2014/main" id="{197E97EB-D4F4-6448-8119-4D4CB5648C1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1967D68-4345-63C6-FA44-A0196AC81745}"/>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6" name="Segnaposto piè di pagina 5">
            <a:extLst>
              <a:ext uri="{FF2B5EF4-FFF2-40B4-BE49-F238E27FC236}">
                <a16:creationId xmlns:a16="http://schemas.microsoft.com/office/drawing/2014/main" id="{D4DB3F4D-0FB2-DB54-3E83-D4A248BD7307}"/>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76E479AA-5DA7-3814-EA9E-CA0E413F614B}"/>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38767211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CD46E7C5-1438-A7E4-B22C-2DC45DDF7846}"/>
              </a:ext>
            </a:extLst>
          </p:cNvPr>
          <p:cNvSpPr>
            <a:spLocks noGrp="1"/>
          </p:cNvSpPr>
          <p:nvPr>
            <p:ph type="title"/>
          </p:nvPr>
        </p:nvSpPr>
        <p:spPr>
          <a:xfrm>
            <a:off x="839788" y="457200"/>
            <a:ext cx="3932237" cy="1600200"/>
          </a:xfrm>
        </p:spPr>
        <p:txBody>
          <a:bodyPr anchor="b"/>
          <a:lstStyle>
            <a:lvl1pPr>
              <a:defRPr sz="3200"/>
            </a:lvl1pPr>
          </a:lstStyle>
          <a:p>
            <a:r>
              <a:rPr lang="it-IT"/>
              <a:t>Fare clic per modificare lo stile del titolo dello schema</a:t>
            </a:r>
            <a:endParaRPr lang="en-GB"/>
          </a:p>
        </p:txBody>
      </p:sp>
      <p:sp>
        <p:nvSpPr>
          <p:cNvPr id="3" name="Segnaposto immagine 2">
            <a:extLst>
              <a:ext uri="{FF2B5EF4-FFF2-40B4-BE49-F238E27FC236}">
                <a16:creationId xmlns:a16="http://schemas.microsoft.com/office/drawing/2014/main" id="{90226D09-233F-189A-CCD1-867B1E2689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Segnaposto testo 3">
            <a:extLst>
              <a:ext uri="{FF2B5EF4-FFF2-40B4-BE49-F238E27FC236}">
                <a16:creationId xmlns:a16="http://schemas.microsoft.com/office/drawing/2014/main" id="{AAC58FF8-4B17-9E0E-6348-45636273CD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it-IT"/>
              <a:t>Fare clic per modificare gli stili del testo dello schema</a:t>
            </a:r>
          </a:p>
        </p:txBody>
      </p:sp>
      <p:sp>
        <p:nvSpPr>
          <p:cNvPr id="5" name="Segnaposto data 4">
            <a:extLst>
              <a:ext uri="{FF2B5EF4-FFF2-40B4-BE49-F238E27FC236}">
                <a16:creationId xmlns:a16="http://schemas.microsoft.com/office/drawing/2014/main" id="{293E90BA-46D3-A8B8-99E1-D9274B3CBC94}"/>
              </a:ext>
            </a:extLst>
          </p:cNvPr>
          <p:cNvSpPr>
            <a:spLocks noGrp="1"/>
          </p:cNvSpPr>
          <p:nvPr>
            <p:ph type="dt" sz="half" idx="10"/>
          </p:nvPr>
        </p:nvSpPr>
        <p:spPr/>
        <p:txBody>
          <a:bodyPr/>
          <a:lstStyle/>
          <a:p>
            <a:fld id="{9CDEFC5E-EB54-42A4-AA83-5D6DB239361B}" type="datetimeFigureOut">
              <a:rPr lang="en-GB" smtClean="0"/>
              <a:t>08/01/2025</a:t>
            </a:fld>
            <a:endParaRPr lang="en-GB"/>
          </a:p>
        </p:txBody>
      </p:sp>
      <p:sp>
        <p:nvSpPr>
          <p:cNvPr id="6" name="Segnaposto piè di pagina 5">
            <a:extLst>
              <a:ext uri="{FF2B5EF4-FFF2-40B4-BE49-F238E27FC236}">
                <a16:creationId xmlns:a16="http://schemas.microsoft.com/office/drawing/2014/main" id="{330475E3-D9E5-ADC8-42C8-5C10C6AD8825}"/>
              </a:ext>
            </a:extLst>
          </p:cNvPr>
          <p:cNvSpPr>
            <a:spLocks noGrp="1"/>
          </p:cNvSpPr>
          <p:nvPr>
            <p:ph type="ftr" sz="quarter" idx="11"/>
          </p:nvPr>
        </p:nvSpPr>
        <p:spPr/>
        <p:txBody>
          <a:bodyPr/>
          <a:lstStyle/>
          <a:p>
            <a:endParaRPr lang="en-GB"/>
          </a:p>
        </p:txBody>
      </p:sp>
      <p:sp>
        <p:nvSpPr>
          <p:cNvPr id="7" name="Segnaposto numero diapositiva 6">
            <a:extLst>
              <a:ext uri="{FF2B5EF4-FFF2-40B4-BE49-F238E27FC236}">
                <a16:creationId xmlns:a16="http://schemas.microsoft.com/office/drawing/2014/main" id="{FF98A827-C9B8-D362-5DB2-0CA9C885DED8}"/>
              </a:ext>
            </a:extLst>
          </p:cNvPr>
          <p:cNvSpPr>
            <a:spLocks noGrp="1"/>
          </p:cNvSpPr>
          <p:nvPr>
            <p:ph type="sldNum" sz="quarter" idx="12"/>
          </p:nvPr>
        </p:nvSpPr>
        <p:spPr/>
        <p:txBody>
          <a:bodyPr/>
          <a:lstStyle/>
          <a:p>
            <a:fld id="{44B4B538-8987-4C50-9ECE-7769096AE4A2}" type="slidenum">
              <a:rPr lang="en-GB" smtClean="0"/>
              <a:t>‹N›</a:t>
            </a:fld>
            <a:endParaRPr lang="en-GB"/>
          </a:p>
        </p:txBody>
      </p:sp>
    </p:spTree>
    <p:extLst>
      <p:ext uri="{BB962C8B-B14F-4D97-AF65-F5344CB8AC3E}">
        <p14:creationId xmlns:p14="http://schemas.microsoft.com/office/powerpoint/2010/main" val="26327026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a:extLst>
              <a:ext uri="{FF2B5EF4-FFF2-40B4-BE49-F238E27FC236}">
                <a16:creationId xmlns:a16="http://schemas.microsoft.com/office/drawing/2014/main" id="{8E4FD6BC-E267-33DE-CB8A-BB9E42E2A98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it-IT"/>
              <a:t>Fare clic per modificare lo stile del titolo dello schema</a:t>
            </a:r>
            <a:endParaRPr lang="en-GB"/>
          </a:p>
        </p:txBody>
      </p:sp>
      <p:sp>
        <p:nvSpPr>
          <p:cNvPr id="3" name="Segnaposto testo 2">
            <a:extLst>
              <a:ext uri="{FF2B5EF4-FFF2-40B4-BE49-F238E27FC236}">
                <a16:creationId xmlns:a16="http://schemas.microsoft.com/office/drawing/2014/main" id="{4138F1A8-5FDE-48C2-B3C8-CAF23410485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endParaRPr lang="en-GB"/>
          </a:p>
        </p:txBody>
      </p:sp>
      <p:sp>
        <p:nvSpPr>
          <p:cNvPr id="4" name="Segnaposto data 3">
            <a:extLst>
              <a:ext uri="{FF2B5EF4-FFF2-40B4-BE49-F238E27FC236}">
                <a16:creationId xmlns:a16="http://schemas.microsoft.com/office/drawing/2014/main" id="{4065AE5E-E664-AE1B-EDA2-D6C3FC26E41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CDEFC5E-EB54-42A4-AA83-5D6DB239361B}" type="datetimeFigureOut">
              <a:rPr lang="en-GB" smtClean="0"/>
              <a:t>08/01/2025</a:t>
            </a:fld>
            <a:endParaRPr lang="en-GB"/>
          </a:p>
        </p:txBody>
      </p:sp>
      <p:sp>
        <p:nvSpPr>
          <p:cNvPr id="5" name="Segnaposto piè di pagina 4">
            <a:extLst>
              <a:ext uri="{FF2B5EF4-FFF2-40B4-BE49-F238E27FC236}">
                <a16:creationId xmlns:a16="http://schemas.microsoft.com/office/drawing/2014/main" id="{EADA2052-FA6C-2AB6-28F6-652AD2D6FE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GB"/>
          </a:p>
        </p:txBody>
      </p:sp>
      <p:sp>
        <p:nvSpPr>
          <p:cNvPr id="6" name="Segnaposto numero diapositiva 5">
            <a:extLst>
              <a:ext uri="{FF2B5EF4-FFF2-40B4-BE49-F238E27FC236}">
                <a16:creationId xmlns:a16="http://schemas.microsoft.com/office/drawing/2014/main" id="{5562E072-4D2F-1D92-A19E-EA3E6F8C80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4B4B538-8987-4C50-9ECE-7769096AE4A2}" type="slidenum">
              <a:rPr lang="en-GB" smtClean="0"/>
              <a:t>‹N›</a:t>
            </a:fld>
            <a:endParaRPr lang="en-GB"/>
          </a:p>
        </p:txBody>
      </p:sp>
    </p:spTree>
    <p:extLst>
      <p:ext uri="{BB962C8B-B14F-4D97-AF65-F5344CB8AC3E}">
        <p14:creationId xmlns:p14="http://schemas.microsoft.com/office/powerpoint/2010/main" val="72092560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18A92A3E-3CA6-5104-5427-19D057D565C8}"/>
              </a:ext>
            </a:extLst>
          </p:cNvPr>
          <p:cNvPicPr>
            <a:picLocks noChangeAspect="1"/>
          </p:cNvPicPr>
          <p:nvPr/>
        </p:nvPicPr>
        <p:blipFill>
          <a:blip r:embed="rId3"/>
          <a:srcRect t="9091" r="21287"/>
          <a:stretch/>
        </p:blipFill>
        <p:spPr>
          <a:xfrm>
            <a:off x="3523488" y="10"/>
            <a:ext cx="8668512" cy="6857990"/>
          </a:xfrm>
          <a:prstGeom prst="rect">
            <a:avLst/>
          </a:prstGeom>
        </p:spPr>
      </p:pic>
      <p:sp>
        <p:nvSpPr>
          <p:cNvPr id="32"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CasellaDiTesto 3">
            <a:extLst>
              <a:ext uri="{FF2B5EF4-FFF2-40B4-BE49-F238E27FC236}">
                <a16:creationId xmlns:a16="http://schemas.microsoft.com/office/drawing/2014/main" id="{9D34D80E-E74F-266C-E237-BE58F7E41B40}"/>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b="1" i="1">
                <a:solidFill>
                  <a:schemeClr val="bg1"/>
                </a:solidFill>
                <a:effectLst>
                  <a:outerShdw blurRad="38100" dist="38100" dir="2700000" algn="tl">
                    <a:srgbClr val="000000">
                      <a:alpha val="43137"/>
                    </a:srgbClr>
                  </a:outerShdw>
                </a:effectLst>
                <a:latin typeface="+mj-lt"/>
                <a:ea typeface="+mj-ea"/>
                <a:cs typeface="+mj-cs"/>
              </a:rPr>
              <a:t>EMAIL SPAM DETECTION</a:t>
            </a:r>
          </a:p>
        </p:txBody>
      </p:sp>
      <p:sp>
        <p:nvSpPr>
          <p:cNvPr id="6" name="CasellaDiTesto 5">
            <a:extLst>
              <a:ext uri="{FF2B5EF4-FFF2-40B4-BE49-F238E27FC236}">
                <a16:creationId xmlns:a16="http://schemas.microsoft.com/office/drawing/2014/main" id="{F7E82803-A470-100C-9D79-7C6A8818BC97}"/>
              </a:ext>
            </a:extLst>
          </p:cNvPr>
          <p:cNvSpPr txBox="1"/>
          <p:nvPr/>
        </p:nvSpPr>
        <p:spPr>
          <a:xfrm>
            <a:off x="477980" y="4872922"/>
            <a:ext cx="4023359" cy="1208141"/>
          </a:xfrm>
          <a:prstGeom prst="rect">
            <a:avLst/>
          </a:prstGeom>
        </p:spPr>
        <p:txBody>
          <a:bodyPr vert="horz" lIns="91440" tIns="45720" rIns="91440" bIns="45720" rtlCol="0">
            <a:normAutofit/>
          </a:bodyPr>
          <a:lstStyle/>
          <a:p>
            <a:pPr>
              <a:lnSpc>
                <a:spcPct val="90000"/>
              </a:lnSpc>
              <a:spcBef>
                <a:spcPts val="1000"/>
              </a:spcBef>
            </a:pPr>
            <a:r>
              <a:rPr lang="en-US" sz="2000" b="1" i="1" dirty="0">
                <a:solidFill>
                  <a:schemeClr val="bg1"/>
                </a:solidFill>
                <a:effectLst>
                  <a:outerShdw blurRad="38100" dist="38100" dir="2700000" algn="tl">
                    <a:srgbClr val="000000">
                      <a:alpha val="43137"/>
                    </a:srgbClr>
                  </a:outerShdw>
                </a:effectLst>
              </a:rPr>
              <a:t>La Tosa Giuseppe Pio</a:t>
            </a:r>
          </a:p>
          <a:p>
            <a:pPr>
              <a:lnSpc>
                <a:spcPct val="90000"/>
              </a:lnSpc>
              <a:spcBef>
                <a:spcPts val="1000"/>
              </a:spcBef>
            </a:pPr>
            <a:r>
              <a:rPr lang="en-US" sz="2000" b="1" i="1" dirty="0">
                <a:solidFill>
                  <a:schemeClr val="bg1"/>
                </a:solidFill>
                <a:effectLst>
                  <a:outerShdw blurRad="38100" dist="38100" dir="2700000" algn="tl">
                    <a:srgbClr val="000000">
                      <a:alpha val="43137"/>
                    </a:srgbClr>
                  </a:outerShdw>
                </a:effectLst>
              </a:rPr>
              <a:t>09/01/2025</a:t>
            </a:r>
          </a:p>
        </p:txBody>
      </p:sp>
      <p:sp>
        <p:nvSpPr>
          <p:cNvPr id="33"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34"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307400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Segnaposto contenuto 4" descr="Immagine che contiene testo, schermata, Carattere, linea&#10;&#10;Descrizione generata automaticamente">
            <a:extLst>
              <a:ext uri="{FF2B5EF4-FFF2-40B4-BE49-F238E27FC236}">
                <a16:creationId xmlns:a16="http://schemas.microsoft.com/office/drawing/2014/main" id="{36593FB3-D199-642F-F5A7-0E2F4B6D0707}"/>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155639" y="2084438"/>
            <a:ext cx="6006030" cy="2988000"/>
          </a:xfrm>
          <a:prstGeom prst="rect">
            <a:avLst/>
          </a:prstGeom>
        </p:spPr>
      </p:pic>
      <p:pic>
        <p:nvPicPr>
          <p:cNvPr id="7" name="Immagine 6" descr="Immagine che contiene testo, schermata, Carattere, design&#10;&#10;Descrizione generata automaticamente">
            <a:extLst>
              <a:ext uri="{FF2B5EF4-FFF2-40B4-BE49-F238E27FC236}">
                <a16:creationId xmlns:a16="http://schemas.microsoft.com/office/drawing/2014/main" id="{DB941D26-061B-AF9F-ECE5-2194DEB69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636" y="2084438"/>
            <a:ext cx="6036364" cy="2988000"/>
          </a:xfrm>
          <a:prstGeom prst="rect">
            <a:avLst/>
          </a:prstGeom>
        </p:spPr>
      </p:pic>
      <p:sp>
        <p:nvSpPr>
          <p:cNvPr id="8" name="CasellaDiTesto 7">
            <a:extLst>
              <a:ext uri="{FF2B5EF4-FFF2-40B4-BE49-F238E27FC236}">
                <a16:creationId xmlns:a16="http://schemas.microsoft.com/office/drawing/2014/main" id="{1C387013-4B6D-2B2E-E705-3D62617F33CD}"/>
              </a:ext>
            </a:extLst>
          </p:cNvPr>
          <p:cNvSpPr txBox="1"/>
          <p:nvPr/>
        </p:nvSpPr>
        <p:spPr>
          <a:xfrm>
            <a:off x="1415845" y="1012723"/>
            <a:ext cx="184731" cy="369332"/>
          </a:xfrm>
          <a:prstGeom prst="rect">
            <a:avLst/>
          </a:prstGeom>
          <a:noFill/>
        </p:spPr>
        <p:txBody>
          <a:bodyPr wrap="none" rtlCol="0">
            <a:spAutoFit/>
          </a:bodyPr>
          <a:lstStyle/>
          <a:p>
            <a:endParaRPr lang="en-GB" dirty="0"/>
          </a:p>
        </p:txBody>
      </p:sp>
      <p:sp>
        <p:nvSpPr>
          <p:cNvPr id="10" name="CasellaDiTesto 9">
            <a:extLst>
              <a:ext uri="{FF2B5EF4-FFF2-40B4-BE49-F238E27FC236}">
                <a16:creationId xmlns:a16="http://schemas.microsoft.com/office/drawing/2014/main" id="{092F8A6E-96B7-0BCB-5F20-9BE38F9115B4}"/>
              </a:ext>
            </a:extLst>
          </p:cNvPr>
          <p:cNvSpPr txBox="1"/>
          <p:nvPr/>
        </p:nvSpPr>
        <p:spPr>
          <a:xfrm>
            <a:off x="138307" y="1333781"/>
            <a:ext cx="12053693" cy="646331"/>
          </a:xfrm>
          <a:prstGeom prst="rect">
            <a:avLst/>
          </a:prstGeom>
          <a:noFill/>
        </p:spPr>
        <p:txBody>
          <a:bodyPr wrap="square">
            <a:spAutoFit/>
          </a:bodyPr>
          <a:lstStyle/>
          <a:p>
            <a:r>
              <a:rPr lang="en-GB" dirty="0"/>
              <a:t>I visualized </a:t>
            </a:r>
            <a:r>
              <a:rPr lang="en-GB" b="1" dirty="0"/>
              <a:t>the most common words</a:t>
            </a:r>
            <a:r>
              <a:rPr lang="en-GB" dirty="0"/>
              <a:t> using a </a:t>
            </a:r>
            <a:r>
              <a:rPr lang="en-GB" b="1" dirty="0"/>
              <a:t>word cloud </a:t>
            </a:r>
            <a:r>
              <a:rPr lang="en-GB" dirty="0"/>
              <a:t>and</a:t>
            </a:r>
            <a:r>
              <a:rPr lang="en-GB" b="1" dirty="0"/>
              <a:t> a bar chart </a:t>
            </a:r>
            <a:r>
              <a:rPr lang="en-GB" dirty="0"/>
              <a:t>to highlight the most frequent terms in the spam emails.</a:t>
            </a:r>
          </a:p>
        </p:txBody>
      </p:sp>
      <p:sp>
        <p:nvSpPr>
          <p:cNvPr id="16" name="CasellaDiTesto 15">
            <a:extLst>
              <a:ext uri="{FF2B5EF4-FFF2-40B4-BE49-F238E27FC236}">
                <a16:creationId xmlns:a16="http://schemas.microsoft.com/office/drawing/2014/main" id="{AD93C3E9-0227-4E06-EDB4-6BFE2A364297}"/>
              </a:ext>
            </a:extLst>
          </p:cNvPr>
          <p:cNvSpPr txBox="1"/>
          <p:nvPr/>
        </p:nvSpPr>
        <p:spPr>
          <a:xfrm>
            <a:off x="138307" y="5213045"/>
            <a:ext cx="4653518" cy="923330"/>
          </a:xfrm>
          <a:prstGeom prst="rect">
            <a:avLst/>
          </a:prstGeom>
          <a:noFill/>
        </p:spPr>
        <p:txBody>
          <a:bodyPr wrap="none" rtlCol="0">
            <a:spAutoFit/>
          </a:bodyPr>
          <a:lstStyle/>
          <a:p>
            <a:r>
              <a:rPr lang="en-GB" b="1" dirty="0"/>
              <a:t>Spam</a:t>
            </a:r>
            <a:r>
              <a:rPr lang="en-GB" dirty="0"/>
              <a:t> tends to be more transactional, </a:t>
            </a:r>
          </a:p>
          <a:p>
            <a:r>
              <a:rPr lang="en-GB" dirty="0"/>
              <a:t>with keywords promoting products, services, </a:t>
            </a:r>
          </a:p>
          <a:p>
            <a:r>
              <a:rPr lang="en-GB" dirty="0"/>
              <a:t>or financial offers.</a:t>
            </a:r>
          </a:p>
        </p:txBody>
      </p:sp>
      <p:sp>
        <p:nvSpPr>
          <p:cNvPr id="17" name="CasellaDiTesto 16">
            <a:extLst>
              <a:ext uri="{FF2B5EF4-FFF2-40B4-BE49-F238E27FC236}">
                <a16:creationId xmlns:a16="http://schemas.microsoft.com/office/drawing/2014/main" id="{F618D2A0-9318-1C83-E227-9067B085F03D}"/>
              </a:ext>
            </a:extLst>
          </p:cNvPr>
          <p:cNvSpPr txBox="1"/>
          <p:nvPr/>
        </p:nvSpPr>
        <p:spPr>
          <a:xfrm>
            <a:off x="6942306" y="5108719"/>
            <a:ext cx="4787983" cy="1200329"/>
          </a:xfrm>
          <a:prstGeom prst="rect">
            <a:avLst/>
          </a:prstGeom>
          <a:noFill/>
        </p:spPr>
        <p:txBody>
          <a:bodyPr wrap="square" rtlCol="0">
            <a:spAutoFit/>
          </a:bodyPr>
          <a:lstStyle/>
          <a:p>
            <a:r>
              <a:rPr lang="en-GB" b="1" dirty="0"/>
              <a:t>Ham</a:t>
            </a:r>
            <a:r>
              <a:rPr lang="en-GB" dirty="0"/>
              <a:t> tends to be more related to formal communication,  such as educational or professional contexts, with less emphasis on promotional language.</a:t>
            </a:r>
          </a:p>
        </p:txBody>
      </p:sp>
      <p:sp>
        <p:nvSpPr>
          <p:cNvPr id="25" name="Titolo 1">
            <a:extLst>
              <a:ext uri="{FF2B5EF4-FFF2-40B4-BE49-F238E27FC236}">
                <a16:creationId xmlns:a16="http://schemas.microsoft.com/office/drawing/2014/main" id="{7E91EF70-D4E7-0B26-C594-DD0EEAEEB9D1}"/>
              </a:ext>
            </a:extLst>
          </p:cNvPr>
          <p:cNvSpPr>
            <a:spLocks noGrp="1"/>
          </p:cNvSpPr>
          <p:nvPr>
            <p:ph type="title"/>
          </p:nvPr>
        </p:nvSpPr>
        <p:spPr>
          <a:xfrm>
            <a:off x="193040" y="58843"/>
            <a:ext cx="10515600" cy="1325563"/>
          </a:xfrm>
        </p:spPr>
        <p:txBody>
          <a:bodyPr/>
          <a:lstStyle/>
          <a:p>
            <a:r>
              <a:rPr lang="it-IT" b="1" i="1" dirty="0" err="1"/>
              <a:t>Most</a:t>
            </a:r>
            <a:r>
              <a:rPr lang="it-IT" b="1" i="1" dirty="0"/>
              <a:t> common words</a:t>
            </a:r>
            <a:endParaRPr lang="en-GB" b="1" i="1" dirty="0"/>
          </a:p>
        </p:txBody>
      </p:sp>
    </p:spTree>
    <p:extLst>
      <p:ext uri="{BB962C8B-B14F-4D97-AF65-F5344CB8AC3E}">
        <p14:creationId xmlns:p14="http://schemas.microsoft.com/office/powerpoint/2010/main" val="16453694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D0F7637E-8037-107E-86E5-7370C934486A}"/>
              </a:ext>
            </a:extLst>
          </p:cNvPr>
          <p:cNvSpPr>
            <a:spLocks noGrp="1"/>
          </p:cNvSpPr>
          <p:nvPr>
            <p:ph type="title"/>
          </p:nvPr>
        </p:nvSpPr>
        <p:spPr>
          <a:xfrm>
            <a:off x="630936" y="640080"/>
            <a:ext cx="4818888" cy="1481328"/>
          </a:xfrm>
        </p:spPr>
        <p:txBody>
          <a:bodyPr anchor="b">
            <a:normAutofit/>
          </a:bodyPr>
          <a:lstStyle/>
          <a:p>
            <a:r>
              <a:rPr lang="it-IT" sz="5000" b="1" i="1" dirty="0"/>
              <a:t>DATA PROCESSING</a:t>
            </a:r>
            <a:endParaRPr lang="en-GB" sz="5000" b="1" i="1" dirty="0"/>
          </a:p>
        </p:txBody>
      </p:sp>
      <p:sp>
        <p:nvSpPr>
          <p:cNvPr id="11"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74FDC72F-6A4D-2FC5-EDE8-4CD9B9BA3A73}"/>
              </a:ext>
            </a:extLst>
          </p:cNvPr>
          <p:cNvSpPr>
            <a:spLocks noGrp="1"/>
          </p:cNvSpPr>
          <p:nvPr>
            <p:ph idx="1"/>
          </p:nvPr>
        </p:nvSpPr>
        <p:spPr>
          <a:xfrm>
            <a:off x="630936" y="2660904"/>
            <a:ext cx="4818888" cy="3547872"/>
          </a:xfrm>
        </p:spPr>
        <p:txBody>
          <a:bodyPr anchor="t">
            <a:normAutofit/>
          </a:bodyPr>
          <a:lstStyle/>
          <a:p>
            <a:r>
              <a:rPr kumimoji="0" lang="en-US" altLang="en-US" sz="2400" b="0" i="0" u="none" strike="noStrike" cap="none" normalizeH="0" baseline="0" dirty="0">
                <a:ln>
                  <a:noFill/>
                </a:ln>
                <a:solidFill>
                  <a:schemeClr val="tx1"/>
                </a:solidFill>
                <a:effectLst/>
                <a:latin typeface="Aptos Corpo"/>
              </a:rPr>
              <a:t>I applied the </a:t>
            </a:r>
            <a:r>
              <a:rPr kumimoji="0" lang="en-US" altLang="en-US" sz="2400" b="1" i="0" u="none" strike="noStrike" cap="none" normalizeH="0" baseline="0" dirty="0">
                <a:ln>
                  <a:noFill/>
                </a:ln>
                <a:solidFill>
                  <a:schemeClr val="tx1"/>
                </a:solidFill>
                <a:effectLst/>
                <a:latin typeface="Aptos Corpo"/>
              </a:rPr>
              <a:t>hold-out method </a:t>
            </a:r>
            <a:r>
              <a:rPr lang="en-GB" sz="2400" dirty="0">
                <a:effectLst/>
                <a:latin typeface="Aptos Corpo"/>
              </a:rPr>
              <a:t>splitting the dataset into </a:t>
            </a:r>
            <a:r>
              <a:rPr lang="en-GB" sz="2400" b="1" dirty="0">
                <a:effectLst/>
                <a:latin typeface="Aptos Corpo"/>
              </a:rPr>
              <a:t>70% for training </a:t>
            </a:r>
            <a:r>
              <a:rPr lang="en-GB" sz="2400" dirty="0">
                <a:effectLst/>
                <a:latin typeface="Aptos Corpo"/>
              </a:rPr>
              <a:t>and</a:t>
            </a:r>
            <a:r>
              <a:rPr lang="en-GB" sz="2400" b="1" dirty="0">
                <a:effectLst/>
                <a:latin typeface="Aptos Corpo"/>
              </a:rPr>
              <a:t> 30% for testing </a:t>
            </a:r>
            <a:r>
              <a:rPr kumimoji="0" lang="en-US" altLang="en-US" sz="2400" b="0" i="0" u="none" strike="noStrike" cap="none" normalizeH="0" baseline="0" dirty="0">
                <a:ln>
                  <a:noFill/>
                </a:ln>
                <a:solidFill>
                  <a:schemeClr val="tx1"/>
                </a:solidFill>
                <a:effectLst/>
                <a:latin typeface="Aptos Corpo"/>
              </a:rPr>
              <a:t>using both </a:t>
            </a:r>
            <a:r>
              <a:rPr kumimoji="0" lang="en-US" altLang="en-US" sz="2400" b="1" i="0" u="none" strike="noStrike" cap="none" normalizeH="0" baseline="0" dirty="0">
                <a:ln>
                  <a:noFill/>
                </a:ln>
                <a:solidFill>
                  <a:schemeClr val="tx1"/>
                </a:solidFill>
                <a:effectLst/>
                <a:latin typeface="Aptos Corpo"/>
              </a:rPr>
              <a:t>TF-IDF and Word2Vec </a:t>
            </a:r>
            <a:r>
              <a:rPr kumimoji="0" lang="en-US" altLang="en-US" sz="2400" b="0" i="0" u="none" strike="noStrike" cap="none" normalizeH="0" baseline="0" dirty="0">
                <a:ln>
                  <a:noFill/>
                </a:ln>
                <a:solidFill>
                  <a:schemeClr val="tx1"/>
                </a:solidFill>
                <a:effectLst/>
                <a:latin typeface="Aptos Corpo"/>
              </a:rPr>
              <a:t>representations across </a:t>
            </a:r>
            <a:r>
              <a:rPr kumimoji="0" lang="en-US" altLang="en-US" sz="2400" b="1" i="0" u="none" strike="noStrike" cap="none" normalizeH="0" baseline="0" dirty="0">
                <a:ln>
                  <a:noFill/>
                </a:ln>
                <a:solidFill>
                  <a:schemeClr val="tx1"/>
                </a:solidFill>
                <a:effectLst/>
                <a:latin typeface="Aptos Corpo"/>
              </a:rPr>
              <a:t>four different</a:t>
            </a:r>
            <a:r>
              <a:rPr kumimoji="0" lang="en-US" altLang="en-US" sz="2400" b="0" i="0" u="none" strike="noStrike" cap="none" normalizeH="0" baseline="0" dirty="0">
                <a:ln>
                  <a:noFill/>
                </a:ln>
                <a:solidFill>
                  <a:schemeClr val="tx1"/>
                </a:solidFill>
                <a:effectLst/>
                <a:latin typeface="Aptos Corpo"/>
              </a:rPr>
              <a:t> models to compare their performance.</a:t>
            </a:r>
          </a:p>
          <a:p>
            <a:endParaRPr lang="en-GB" sz="2200" dirty="0"/>
          </a:p>
        </p:txBody>
      </p:sp>
      <p:graphicFrame>
        <p:nvGraphicFramePr>
          <p:cNvPr id="4" name="Tabella 3">
            <a:extLst>
              <a:ext uri="{FF2B5EF4-FFF2-40B4-BE49-F238E27FC236}">
                <a16:creationId xmlns:a16="http://schemas.microsoft.com/office/drawing/2014/main" id="{A0E193CF-8897-FEBF-16F5-326FA69EE1B9}"/>
              </a:ext>
            </a:extLst>
          </p:cNvPr>
          <p:cNvGraphicFramePr>
            <a:graphicFrameLocks noGrp="1"/>
          </p:cNvGraphicFramePr>
          <p:nvPr>
            <p:extLst>
              <p:ext uri="{D42A27DB-BD31-4B8C-83A1-F6EECF244321}">
                <p14:modId xmlns:p14="http://schemas.microsoft.com/office/powerpoint/2010/main" val="2718294284"/>
              </p:ext>
            </p:extLst>
          </p:nvPr>
        </p:nvGraphicFramePr>
        <p:xfrm>
          <a:off x="6102095" y="226064"/>
          <a:ext cx="5458969" cy="6405872"/>
        </p:xfrm>
        <a:graphic>
          <a:graphicData uri="http://schemas.openxmlformats.org/drawingml/2006/table">
            <a:tbl>
              <a:tblPr firstRow="1" bandRow="1">
                <a:tableStyleId>{5C22544A-7EE6-4342-B048-85BDC9FD1C3A}</a:tableStyleId>
              </a:tblPr>
              <a:tblGrid>
                <a:gridCol w="2735094">
                  <a:extLst>
                    <a:ext uri="{9D8B030D-6E8A-4147-A177-3AD203B41FA5}">
                      <a16:colId xmlns:a16="http://schemas.microsoft.com/office/drawing/2014/main" val="3340135583"/>
                    </a:ext>
                  </a:extLst>
                </a:gridCol>
                <a:gridCol w="2723875">
                  <a:extLst>
                    <a:ext uri="{9D8B030D-6E8A-4147-A177-3AD203B41FA5}">
                      <a16:colId xmlns:a16="http://schemas.microsoft.com/office/drawing/2014/main" val="2583618114"/>
                    </a:ext>
                  </a:extLst>
                </a:gridCol>
              </a:tblGrid>
              <a:tr h="355406">
                <a:tc>
                  <a:txBody>
                    <a:bodyPr/>
                    <a:lstStyle/>
                    <a:p>
                      <a:r>
                        <a:rPr lang="it-IT" sz="1600" dirty="0"/>
                        <a:t>Word2Vec</a:t>
                      </a:r>
                      <a:endParaRPr lang="en-GB" sz="1600" dirty="0"/>
                    </a:p>
                  </a:txBody>
                  <a:tcPr marL="80774" marR="80774" marT="40387" marB="40387"/>
                </a:tc>
                <a:tc>
                  <a:txBody>
                    <a:bodyPr/>
                    <a:lstStyle/>
                    <a:p>
                      <a:r>
                        <a:rPr lang="it-IT" sz="1600" dirty="0"/>
                        <a:t>TF-IDF</a:t>
                      </a:r>
                      <a:endParaRPr lang="en-GB" sz="1600" dirty="0"/>
                    </a:p>
                  </a:txBody>
                  <a:tcPr marL="80774" marR="80774" marT="40387" marB="40387"/>
                </a:tc>
                <a:extLst>
                  <a:ext uri="{0D108BD9-81ED-4DB2-BD59-A6C34878D82A}">
                    <a16:rowId xmlns:a16="http://schemas.microsoft.com/office/drawing/2014/main" val="1657240950"/>
                  </a:ext>
                </a:extLst>
              </a:tr>
              <a:tr h="172195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A neural network-based model that generates dense vector representations (embeddings) for words.</a:t>
                      </a:r>
                      <a:endParaRPr lang="en-GB" sz="1600" b="0" dirty="0"/>
                    </a:p>
                  </a:txBody>
                  <a:tcPr marL="80774" marR="80774" marT="40387" marB="40387"/>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A frequency-based statistical method for representing text as sparse vectors.</a:t>
                      </a:r>
                      <a:endParaRPr lang="en-GB" sz="1600" b="0" dirty="0"/>
                    </a:p>
                  </a:txBody>
                  <a:tcPr marL="80774" marR="80774" marT="40387" marB="40387"/>
                </a:tc>
                <a:extLst>
                  <a:ext uri="{0D108BD9-81ED-4DB2-BD59-A6C34878D82A}">
                    <a16:rowId xmlns:a16="http://schemas.microsoft.com/office/drawing/2014/main" val="3259115380"/>
                  </a:ext>
                </a:extLst>
              </a:tr>
              <a:tr h="1809335">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600" dirty="0"/>
                        <a:t>Learns distributed representations by </a:t>
                      </a:r>
                      <a:r>
                        <a:rPr lang="en-GB" sz="1600" dirty="0" err="1"/>
                        <a:t>analyzing</a:t>
                      </a:r>
                      <a:r>
                        <a:rPr lang="en-GB" sz="1600" dirty="0"/>
                        <a:t> word context.</a:t>
                      </a:r>
                      <a:endParaRPr lang="it-IT" sz="1600" dirty="0"/>
                    </a:p>
                  </a:txBody>
                  <a:tcPr marL="80774" marR="80774" marT="40387" marB="40387"/>
                </a:tc>
                <a:tc>
                  <a:txBody>
                    <a:bodyPr/>
                    <a:lstStyle/>
                    <a:p>
                      <a:r>
                        <a:rPr lang="en-GB" sz="1600" dirty="0"/>
                        <a:t>Calculates the importance of a word in a document relative to the entire corpus.</a:t>
                      </a:r>
                    </a:p>
                    <a:p>
                      <a:r>
                        <a:rPr lang="en-GB" sz="1600" dirty="0"/>
                        <a:t>Formula: </a:t>
                      </a:r>
                    </a:p>
                    <a:p>
                      <a:r>
                        <a:rPr lang="en-GB" sz="1600" b="1" dirty="0"/>
                        <a:t>TF-IDF=TF×IDF </a:t>
                      </a:r>
                      <a:r>
                        <a:rPr lang="en-GB" sz="1600" dirty="0"/>
                        <a:t>where:</a:t>
                      </a:r>
                    </a:p>
                    <a:p>
                      <a:r>
                        <a:rPr lang="en-GB" sz="1600" b="1" dirty="0"/>
                        <a:t>TF</a:t>
                      </a:r>
                      <a:r>
                        <a:rPr lang="en-GB" sz="1600" dirty="0"/>
                        <a:t>: Frequency of a word in a document.</a:t>
                      </a:r>
                    </a:p>
                    <a:p>
                      <a:r>
                        <a:rPr lang="en-GB" sz="1600" b="1" dirty="0"/>
                        <a:t>IDF</a:t>
                      </a:r>
                      <a:r>
                        <a:rPr lang="en-GB" sz="1600" dirty="0"/>
                        <a:t>: Penalizes common words (e.g., "the," "of").</a:t>
                      </a:r>
                    </a:p>
                    <a:p>
                      <a:endParaRPr lang="en-GB" sz="1600" dirty="0"/>
                    </a:p>
                  </a:txBody>
                  <a:tcPr marL="80774" marR="80774" marT="40387" marB="40387"/>
                </a:tc>
                <a:extLst>
                  <a:ext uri="{0D108BD9-81ED-4DB2-BD59-A6C34878D82A}">
                    <a16:rowId xmlns:a16="http://schemas.microsoft.com/office/drawing/2014/main" val="370661513"/>
                  </a:ext>
                </a:extLst>
              </a:tr>
              <a:tr h="1809335">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Produces dense, fixed-size vectors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GB" sz="16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Captures semantic similarity between words.</a:t>
                      </a:r>
                      <a:endParaRPr lang="it-IT" sz="1600" dirty="0"/>
                    </a:p>
                  </a:txBody>
                  <a:tcPr marL="80774" marR="80774" marT="40387" marB="40387"/>
                </a:tc>
                <a:tc>
                  <a:txBody>
                    <a:bodyPr/>
                    <a:lstStyle/>
                    <a:p>
                      <a:r>
                        <a:rPr lang="en-GB" sz="1600" dirty="0"/>
                        <a:t>Produces sparse, high-dimensional vectors.</a:t>
                      </a:r>
                    </a:p>
                    <a:p>
                      <a:endParaRPr lang="en-GB" sz="1600" dirty="0"/>
                    </a:p>
                    <a:p>
                      <a:r>
                        <a:rPr lang="en-GB" sz="1600" dirty="0"/>
                        <a:t>Does not capture context or semantic relationships between words.</a:t>
                      </a:r>
                    </a:p>
                  </a:txBody>
                  <a:tcPr marL="80774" marR="80774" marT="40387" marB="40387"/>
                </a:tc>
                <a:extLst>
                  <a:ext uri="{0D108BD9-81ED-4DB2-BD59-A6C34878D82A}">
                    <a16:rowId xmlns:a16="http://schemas.microsoft.com/office/drawing/2014/main" val="876838236"/>
                  </a:ext>
                </a:extLst>
              </a:tr>
            </a:tbl>
          </a:graphicData>
        </a:graphic>
      </p:graphicFrame>
    </p:spTree>
    <p:extLst>
      <p:ext uri="{BB962C8B-B14F-4D97-AF65-F5344CB8AC3E}">
        <p14:creationId xmlns:p14="http://schemas.microsoft.com/office/powerpoint/2010/main" val="536487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5" name="Rectangle 54">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E0C6058E-02A6-9820-44A0-F34B2E51B6D6}"/>
              </a:ext>
            </a:extLst>
          </p:cNvPr>
          <p:cNvSpPr>
            <a:spLocks noGrp="1"/>
          </p:cNvSpPr>
          <p:nvPr>
            <p:ph type="title"/>
          </p:nvPr>
        </p:nvSpPr>
        <p:spPr>
          <a:xfrm>
            <a:off x="640080" y="325369"/>
            <a:ext cx="4368602" cy="1956841"/>
          </a:xfrm>
        </p:spPr>
        <p:txBody>
          <a:bodyPr anchor="b">
            <a:normAutofit/>
          </a:bodyPr>
          <a:lstStyle/>
          <a:p>
            <a:r>
              <a:rPr lang="it-IT" sz="5400" b="1" i="1" dirty="0"/>
              <a:t>DATA PROCESSING </a:t>
            </a:r>
            <a:endParaRPr lang="en-GB" sz="5400" b="1" i="1" dirty="0"/>
          </a:p>
        </p:txBody>
      </p:sp>
      <p:sp>
        <p:nvSpPr>
          <p:cNvPr id="57"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egnaposto contenuto 2">
            <a:extLst>
              <a:ext uri="{FF2B5EF4-FFF2-40B4-BE49-F238E27FC236}">
                <a16:creationId xmlns:a16="http://schemas.microsoft.com/office/drawing/2014/main" id="{A6428583-7DB7-2FEF-543B-6E8B166DF115}"/>
              </a:ext>
            </a:extLst>
          </p:cNvPr>
          <p:cNvSpPr>
            <a:spLocks noGrp="1"/>
          </p:cNvSpPr>
          <p:nvPr>
            <p:ph idx="1"/>
          </p:nvPr>
        </p:nvSpPr>
        <p:spPr>
          <a:xfrm>
            <a:off x="640080" y="2872899"/>
            <a:ext cx="4243589" cy="3320668"/>
          </a:xfrm>
        </p:spPr>
        <p:txBody>
          <a:bodyPr>
            <a:normAutofit/>
          </a:bodyPr>
          <a:lstStyle/>
          <a:p>
            <a:r>
              <a:rPr lang="en-GB" sz="1700" dirty="0"/>
              <a:t>The same process was applied to each of the four models </a:t>
            </a:r>
            <a:r>
              <a:rPr lang="en-GB" sz="1700" b="1" dirty="0"/>
              <a:t>Random Forest, Logistic Regression, Decision Tree, SVC </a:t>
            </a:r>
            <a:r>
              <a:rPr lang="en-GB" sz="1700" dirty="0"/>
              <a:t>to evaluate their performance: </a:t>
            </a:r>
          </a:p>
          <a:p>
            <a:pPr marL="457200" indent="-457200">
              <a:buFont typeface="+mj-lt"/>
              <a:buAutoNum type="arabicPeriod"/>
            </a:pPr>
            <a:r>
              <a:rPr lang="en-GB" sz="1700" dirty="0"/>
              <a:t>training the classifier on the training data</a:t>
            </a:r>
          </a:p>
          <a:p>
            <a:pPr marL="457200" indent="-457200">
              <a:buFont typeface="+mj-lt"/>
              <a:buAutoNum type="arabicPeriod"/>
            </a:pPr>
            <a:r>
              <a:rPr lang="en-GB" sz="1700" dirty="0"/>
              <a:t>making predictions on the test set </a:t>
            </a:r>
          </a:p>
          <a:p>
            <a:pPr marL="457200" indent="-457200">
              <a:buFont typeface="+mj-lt"/>
              <a:buAutoNum type="arabicPeriod"/>
            </a:pPr>
            <a:r>
              <a:rPr lang="en-GB" sz="1700" dirty="0"/>
              <a:t>calculating various performance metrics including </a:t>
            </a:r>
            <a:r>
              <a:rPr lang="en-GB" sz="1700" b="1" dirty="0"/>
              <a:t>accuracy, confusion matrix, precision, recall, F1 score, classification report, ROC curve, </a:t>
            </a:r>
            <a:r>
              <a:rPr lang="en-GB" sz="1700" dirty="0"/>
              <a:t>and </a:t>
            </a:r>
            <a:r>
              <a:rPr lang="en-GB" sz="1700" b="1" dirty="0"/>
              <a:t>AUC. </a:t>
            </a:r>
          </a:p>
        </p:txBody>
      </p:sp>
      <p:pic>
        <p:nvPicPr>
          <p:cNvPr id="6" name="Picture 4" descr="Numeri della borsa">
            <a:extLst>
              <a:ext uri="{FF2B5EF4-FFF2-40B4-BE49-F238E27FC236}">
                <a16:creationId xmlns:a16="http://schemas.microsoft.com/office/drawing/2014/main" id="{21B11DBC-B493-FAD2-E858-95A60CD10B64}"/>
              </a:ext>
            </a:extLst>
          </p:cNvPr>
          <p:cNvPicPr>
            <a:picLocks noChangeAspect="1"/>
          </p:cNvPicPr>
          <p:nvPr/>
        </p:nvPicPr>
        <p:blipFill>
          <a:blip r:embed="rId2"/>
          <a:srcRect l="10007" r="2304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1217746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0E79D216-22EA-9A58-E8B9-951E0F37832C}"/>
              </a:ext>
            </a:extLst>
          </p:cNvPr>
          <p:cNvSpPr>
            <a:spLocks noGrp="1"/>
          </p:cNvSpPr>
          <p:nvPr>
            <p:ph type="title"/>
          </p:nvPr>
        </p:nvSpPr>
        <p:spPr>
          <a:xfrm>
            <a:off x="838200" y="-114623"/>
            <a:ext cx="10515600" cy="1325563"/>
          </a:xfrm>
        </p:spPr>
        <p:txBody>
          <a:bodyPr/>
          <a:lstStyle/>
          <a:p>
            <a:r>
              <a:rPr lang="en-US" sz="4400" b="1" i="1" dirty="0"/>
              <a:t>Performance Evaluation</a:t>
            </a:r>
            <a:endParaRPr lang="en-GB" b="1" i="1" dirty="0"/>
          </a:p>
        </p:txBody>
      </p:sp>
      <p:graphicFrame>
        <p:nvGraphicFramePr>
          <p:cNvPr id="14" name="Segnaposto contenuto 3">
            <a:extLst>
              <a:ext uri="{FF2B5EF4-FFF2-40B4-BE49-F238E27FC236}">
                <a16:creationId xmlns:a16="http://schemas.microsoft.com/office/drawing/2014/main" id="{33F7193D-09C6-4609-2009-5326A4CFA432}"/>
              </a:ext>
            </a:extLst>
          </p:cNvPr>
          <p:cNvGraphicFramePr>
            <a:graphicFrameLocks/>
          </p:cNvGraphicFramePr>
          <p:nvPr>
            <p:extLst>
              <p:ext uri="{D42A27DB-BD31-4B8C-83A1-F6EECF244321}">
                <p14:modId xmlns:p14="http://schemas.microsoft.com/office/powerpoint/2010/main" val="1794400837"/>
              </p:ext>
            </p:extLst>
          </p:nvPr>
        </p:nvGraphicFramePr>
        <p:xfrm>
          <a:off x="838200" y="4173577"/>
          <a:ext cx="10734366" cy="2204126"/>
        </p:xfrm>
        <a:graphic>
          <a:graphicData uri="http://schemas.openxmlformats.org/drawingml/2006/table">
            <a:tbl>
              <a:tblPr firstRow="1" bandRow="1">
                <a:tableStyleId>{21E4AEA4-8DFA-4A89-87EB-49C32662AFE0}</a:tableStyleId>
              </a:tblPr>
              <a:tblGrid>
                <a:gridCol w="1789061">
                  <a:extLst>
                    <a:ext uri="{9D8B030D-6E8A-4147-A177-3AD203B41FA5}">
                      <a16:colId xmlns:a16="http://schemas.microsoft.com/office/drawing/2014/main" val="95074525"/>
                    </a:ext>
                  </a:extLst>
                </a:gridCol>
                <a:gridCol w="1789061">
                  <a:extLst>
                    <a:ext uri="{9D8B030D-6E8A-4147-A177-3AD203B41FA5}">
                      <a16:colId xmlns:a16="http://schemas.microsoft.com/office/drawing/2014/main" val="2771669004"/>
                    </a:ext>
                  </a:extLst>
                </a:gridCol>
                <a:gridCol w="1789061">
                  <a:extLst>
                    <a:ext uri="{9D8B030D-6E8A-4147-A177-3AD203B41FA5}">
                      <a16:colId xmlns:a16="http://schemas.microsoft.com/office/drawing/2014/main" val="4225619057"/>
                    </a:ext>
                  </a:extLst>
                </a:gridCol>
                <a:gridCol w="1789061">
                  <a:extLst>
                    <a:ext uri="{9D8B030D-6E8A-4147-A177-3AD203B41FA5}">
                      <a16:colId xmlns:a16="http://schemas.microsoft.com/office/drawing/2014/main" val="1247694377"/>
                    </a:ext>
                  </a:extLst>
                </a:gridCol>
                <a:gridCol w="1789061">
                  <a:extLst>
                    <a:ext uri="{9D8B030D-6E8A-4147-A177-3AD203B41FA5}">
                      <a16:colId xmlns:a16="http://schemas.microsoft.com/office/drawing/2014/main" val="2473188839"/>
                    </a:ext>
                  </a:extLst>
                </a:gridCol>
                <a:gridCol w="1789061">
                  <a:extLst>
                    <a:ext uri="{9D8B030D-6E8A-4147-A177-3AD203B41FA5}">
                      <a16:colId xmlns:a16="http://schemas.microsoft.com/office/drawing/2014/main" val="3675010724"/>
                    </a:ext>
                  </a:extLst>
                </a:gridCol>
              </a:tblGrid>
              <a:tr h="384931">
                <a:tc>
                  <a:txBody>
                    <a:bodyPr/>
                    <a:lstStyle/>
                    <a:p>
                      <a:r>
                        <a:rPr lang="en-GB" dirty="0"/>
                        <a:t>Model </a:t>
                      </a:r>
                    </a:p>
                  </a:txBody>
                  <a:tcPr/>
                </a:tc>
                <a:tc>
                  <a:txBody>
                    <a:bodyPr/>
                    <a:lstStyle/>
                    <a:p>
                      <a:r>
                        <a:rPr lang="en-GB" dirty="0"/>
                        <a:t>Accuracy </a:t>
                      </a:r>
                    </a:p>
                  </a:txBody>
                  <a:tcPr/>
                </a:tc>
                <a:tc>
                  <a:txBody>
                    <a:bodyPr/>
                    <a:lstStyle/>
                    <a:p>
                      <a:r>
                        <a:rPr lang="en-GB" dirty="0"/>
                        <a:t>Precision</a:t>
                      </a:r>
                    </a:p>
                  </a:txBody>
                  <a:tcPr/>
                </a:tc>
                <a:tc>
                  <a:txBody>
                    <a:bodyPr/>
                    <a:lstStyle/>
                    <a:p>
                      <a:r>
                        <a:rPr lang="en-GB" dirty="0"/>
                        <a:t>Recall</a:t>
                      </a:r>
                    </a:p>
                  </a:txBody>
                  <a:tcPr/>
                </a:tc>
                <a:tc>
                  <a:txBody>
                    <a:bodyPr/>
                    <a:lstStyle/>
                    <a:p>
                      <a:r>
                        <a:rPr lang="en-GB" dirty="0"/>
                        <a:t>F1 Score </a:t>
                      </a:r>
                    </a:p>
                  </a:txBody>
                  <a:tcPr/>
                </a:tc>
                <a:tc>
                  <a:txBody>
                    <a:bodyPr/>
                    <a:lstStyle/>
                    <a:p>
                      <a:r>
                        <a:rPr lang="en-GB" dirty="0"/>
                        <a:t>ROC AUC</a:t>
                      </a:r>
                    </a:p>
                  </a:txBody>
                  <a:tcPr/>
                </a:tc>
                <a:extLst>
                  <a:ext uri="{0D108BD9-81ED-4DB2-BD59-A6C34878D82A}">
                    <a16:rowId xmlns:a16="http://schemas.microsoft.com/office/drawing/2014/main" val="3301805047"/>
                  </a:ext>
                </a:extLst>
              </a:tr>
              <a:tr h="384931">
                <a:tc>
                  <a:txBody>
                    <a:bodyPr/>
                    <a:lstStyle/>
                    <a:p>
                      <a:r>
                        <a:rPr lang="en-GB" dirty="0"/>
                        <a:t>SVM</a:t>
                      </a:r>
                    </a:p>
                  </a:txBody>
                  <a:tcPr/>
                </a:tc>
                <a:tc>
                  <a:txBody>
                    <a:bodyPr/>
                    <a:lstStyle/>
                    <a:p>
                      <a:r>
                        <a:rPr lang="en-GB" sz="1800" b="1" i="0" kern="1200" dirty="0">
                          <a:solidFill>
                            <a:schemeClr val="dk1"/>
                          </a:solidFill>
                          <a:effectLst/>
                          <a:latin typeface="+mn-lt"/>
                          <a:ea typeface="+mn-ea"/>
                          <a:cs typeface="+mn-cs"/>
                        </a:rPr>
                        <a:t>0.983487</a:t>
                      </a:r>
                      <a:endParaRPr lang="en-GB" b="1" dirty="0"/>
                    </a:p>
                  </a:txBody>
                  <a:tcPr/>
                </a:tc>
                <a:tc>
                  <a:txBody>
                    <a:bodyPr/>
                    <a:lstStyle/>
                    <a:p>
                      <a:r>
                        <a:rPr lang="en-GB" sz="1800" b="0" i="0" kern="1200" dirty="0">
                          <a:solidFill>
                            <a:schemeClr val="dk1"/>
                          </a:solidFill>
                          <a:effectLst/>
                          <a:latin typeface="+mn-lt"/>
                          <a:ea typeface="+mn-ea"/>
                          <a:cs typeface="+mn-cs"/>
                        </a:rPr>
                        <a:t>0.969697</a:t>
                      </a:r>
                      <a:endParaRPr lang="en-GB" dirty="0"/>
                    </a:p>
                  </a:txBody>
                  <a:tcPr/>
                </a:tc>
                <a:tc>
                  <a:txBody>
                    <a:bodyPr/>
                    <a:lstStyle/>
                    <a:p>
                      <a:r>
                        <a:rPr lang="en-GB" sz="1800" b="1" i="0" kern="1200" dirty="0">
                          <a:solidFill>
                            <a:schemeClr val="dk1"/>
                          </a:solidFill>
                          <a:effectLst/>
                          <a:latin typeface="+mn-lt"/>
                          <a:ea typeface="+mn-ea"/>
                          <a:cs typeface="+mn-cs"/>
                        </a:rPr>
                        <a:t>0.971034</a:t>
                      </a:r>
                      <a:endParaRPr lang="en-GB" b="1" dirty="0"/>
                    </a:p>
                  </a:txBody>
                  <a:tcPr/>
                </a:tc>
                <a:tc>
                  <a:txBody>
                    <a:bodyPr/>
                    <a:lstStyle/>
                    <a:p>
                      <a:r>
                        <a:rPr lang="en-GB" sz="1800" b="1" i="0" kern="1200" dirty="0">
                          <a:solidFill>
                            <a:schemeClr val="dk1"/>
                          </a:solidFill>
                          <a:effectLst/>
                          <a:latin typeface="+mn-lt"/>
                          <a:ea typeface="+mn-ea"/>
                          <a:cs typeface="+mn-cs"/>
                        </a:rPr>
                        <a:t>0.970365 </a:t>
                      </a:r>
                      <a:endParaRPr lang="en-GB" b="1" dirty="0"/>
                    </a:p>
                  </a:txBody>
                  <a:tcPr/>
                </a:tc>
                <a:tc>
                  <a:txBody>
                    <a:bodyPr/>
                    <a:lstStyle/>
                    <a:p>
                      <a:r>
                        <a:rPr lang="en-GB" sz="1800" b="1" i="0" kern="1200" dirty="0">
                          <a:solidFill>
                            <a:schemeClr val="dk1"/>
                          </a:solidFill>
                          <a:effectLst/>
                          <a:latin typeface="+mn-lt"/>
                          <a:ea typeface="+mn-ea"/>
                          <a:cs typeface="+mn-cs"/>
                        </a:rPr>
                        <a:t>0.994893</a:t>
                      </a:r>
                      <a:endParaRPr lang="en-GB" b="1" dirty="0"/>
                    </a:p>
                  </a:txBody>
                  <a:tcPr/>
                </a:tc>
                <a:extLst>
                  <a:ext uri="{0D108BD9-81ED-4DB2-BD59-A6C34878D82A}">
                    <a16:rowId xmlns:a16="http://schemas.microsoft.com/office/drawing/2014/main" val="3497678626"/>
                  </a:ext>
                </a:extLst>
              </a:tr>
              <a:tr h="384931">
                <a:tc>
                  <a:txBody>
                    <a:bodyPr/>
                    <a:lstStyle/>
                    <a:p>
                      <a:r>
                        <a:rPr lang="en-GB" dirty="0"/>
                        <a:t>Random Forest</a:t>
                      </a:r>
                    </a:p>
                  </a:txBody>
                  <a:tcPr/>
                </a:tc>
                <a:tc>
                  <a:txBody>
                    <a:bodyPr/>
                    <a:lstStyle/>
                    <a:p>
                      <a:r>
                        <a:rPr lang="en-GB" sz="1800" b="0" i="0" kern="1200" dirty="0">
                          <a:solidFill>
                            <a:schemeClr val="dk1"/>
                          </a:solidFill>
                          <a:effectLst/>
                          <a:latin typeface="+mn-lt"/>
                          <a:ea typeface="+mn-ea"/>
                          <a:cs typeface="+mn-cs"/>
                        </a:rPr>
                        <a:t>0.961406</a:t>
                      </a:r>
                      <a:endParaRPr lang="en-GB" dirty="0"/>
                    </a:p>
                  </a:txBody>
                  <a:tcPr/>
                </a:tc>
                <a:tc>
                  <a:txBody>
                    <a:bodyPr/>
                    <a:lstStyle/>
                    <a:p>
                      <a:r>
                        <a:rPr lang="en-GB" sz="1800" b="1" i="0" kern="1200" dirty="0">
                          <a:solidFill>
                            <a:schemeClr val="dk1"/>
                          </a:solidFill>
                          <a:effectLst/>
                          <a:latin typeface="+mn-lt"/>
                          <a:ea typeface="+mn-ea"/>
                          <a:cs typeface="+mn-cs"/>
                        </a:rPr>
                        <a:t>0.971321</a:t>
                      </a:r>
                      <a:endParaRPr lang="en-GB" b="1" dirty="0"/>
                    </a:p>
                  </a:txBody>
                  <a:tcPr/>
                </a:tc>
                <a:tc>
                  <a:txBody>
                    <a:bodyPr/>
                    <a:lstStyle/>
                    <a:p>
                      <a:r>
                        <a:rPr lang="en-GB" sz="1800" b="0" i="0" kern="1200" dirty="0">
                          <a:solidFill>
                            <a:schemeClr val="dk1"/>
                          </a:solidFill>
                          <a:effectLst/>
                          <a:latin typeface="+mn-lt"/>
                          <a:ea typeface="+mn-ea"/>
                          <a:cs typeface="+mn-cs"/>
                        </a:rPr>
                        <a:t>0.887586</a:t>
                      </a:r>
                      <a:endParaRPr lang="en-GB" dirty="0"/>
                    </a:p>
                  </a:txBody>
                  <a:tcPr/>
                </a:tc>
                <a:tc>
                  <a:txBody>
                    <a:bodyPr/>
                    <a:lstStyle/>
                    <a:p>
                      <a:r>
                        <a:rPr lang="en-GB" sz="1800" b="0" i="0" kern="1200" dirty="0">
                          <a:solidFill>
                            <a:schemeClr val="dk1"/>
                          </a:solidFill>
                          <a:effectLst/>
                          <a:latin typeface="+mn-lt"/>
                          <a:ea typeface="+mn-ea"/>
                          <a:cs typeface="+mn-cs"/>
                        </a:rPr>
                        <a:t>0.927568</a:t>
                      </a:r>
                      <a:endParaRPr lang="en-GB" dirty="0"/>
                    </a:p>
                  </a:txBody>
                  <a:tcPr/>
                </a:tc>
                <a:tc>
                  <a:txBody>
                    <a:bodyPr/>
                    <a:lstStyle/>
                    <a:p>
                      <a:r>
                        <a:rPr lang="en-GB" sz="1800" b="0" i="0" kern="1200" dirty="0">
                          <a:solidFill>
                            <a:schemeClr val="dk1"/>
                          </a:solidFill>
                          <a:effectLst/>
                          <a:latin typeface="+mn-lt"/>
                          <a:ea typeface="+mn-ea"/>
                          <a:cs typeface="+mn-cs"/>
                        </a:rPr>
                        <a:t>0.992777</a:t>
                      </a:r>
                      <a:endParaRPr lang="en-GB" dirty="0"/>
                    </a:p>
                  </a:txBody>
                  <a:tcPr/>
                </a:tc>
                <a:extLst>
                  <a:ext uri="{0D108BD9-81ED-4DB2-BD59-A6C34878D82A}">
                    <a16:rowId xmlns:a16="http://schemas.microsoft.com/office/drawing/2014/main" val="2281894589"/>
                  </a:ext>
                </a:extLst>
              </a:tr>
              <a:tr h="384931">
                <a:tc>
                  <a:txBody>
                    <a:bodyPr/>
                    <a:lstStyle/>
                    <a:p>
                      <a:r>
                        <a:rPr lang="en-GB" sz="1800" b="0" kern="1200" dirty="0">
                          <a:solidFill>
                            <a:schemeClr val="dk1"/>
                          </a:solidFill>
                          <a:effectLst/>
                        </a:rPr>
                        <a:t>Decision Tree</a:t>
                      </a:r>
                      <a:endParaRPr lang="en-GB" dirty="0"/>
                    </a:p>
                  </a:txBody>
                  <a:tcPr/>
                </a:tc>
                <a:tc>
                  <a:txBody>
                    <a:bodyPr/>
                    <a:lstStyle/>
                    <a:p>
                      <a:r>
                        <a:rPr lang="en-GB" sz="1800" b="0" i="0" kern="1200" dirty="0">
                          <a:solidFill>
                            <a:schemeClr val="dk1"/>
                          </a:solidFill>
                          <a:effectLst/>
                          <a:latin typeface="+mn-lt"/>
                          <a:ea typeface="+mn-ea"/>
                          <a:cs typeface="+mn-cs"/>
                        </a:rPr>
                        <a:t>0.936828</a:t>
                      </a:r>
                      <a:endParaRPr lang="en-GB" dirty="0"/>
                    </a:p>
                  </a:txBody>
                  <a:tcPr/>
                </a:tc>
                <a:tc>
                  <a:txBody>
                    <a:bodyPr/>
                    <a:lstStyle/>
                    <a:p>
                      <a:r>
                        <a:rPr lang="en-GB" sz="1800" b="0" i="0" kern="1200" dirty="0">
                          <a:solidFill>
                            <a:schemeClr val="dk1"/>
                          </a:solidFill>
                          <a:effectLst/>
                          <a:latin typeface="+mn-lt"/>
                          <a:ea typeface="+mn-ea"/>
                          <a:cs typeface="+mn-cs"/>
                        </a:rPr>
                        <a:t>0.885754</a:t>
                      </a:r>
                      <a:endParaRPr lang="en-GB" dirty="0"/>
                    </a:p>
                  </a:txBody>
                  <a:tcPr/>
                </a:tc>
                <a:tc>
                  <a:txBody>
                    <a:bodyPr/>
                    <a:lstStyle/>
                    <a:p>
                      <a:r>
                        <a:rPr lang="en-GB" sz="1800" b="0" i="0" kern="1200" dirty="0">
                          <a:solidFill>
                            <a:schemeClr val="dk1"/>
                          </a:solidFill>
                          <a:effectLst/>
                          <a:latin typeface="+mn-lt"/>
                          <a:ea typeface="+mn-ea"/>
                          <a:cs typeface="+mn-cs"/>
                        </a:rPr>
                        <a:t>0.887586</a:t>
                      </a:r>
                      <a:endParaRPr lang="en-GB" dirty="0"/>
                    </a:p>
                  </a:txBody>
                  <a:tcPr/>
                </a:tc>
                <a:tc>
                  <a:txBody>
                    <a:bodyPr/>
                    <a:lstStyle/>
                    <a:p>
                      <a:r>
                        <a:rPr lang="en-GB" sz="1800" b="0" i="0" kern="1200" dirty="0">
                          <a:solidFill>
                            <a:schemeClr val="dk1"/>
                          </a:solidFill>
                          <a:effectLst/>
                          <a:latin typeface="+mn-lt"/>
                          <a:ea typeface="+mn-ea"/>
                          <a:cs typeface="+mn-cs"/>
                        </a:rPr>
                        <a:t>0.886669</a:t>
                      </a:r>
                      <a:endParaRPr lang="en-GB" dirty="0"/>
                    </a:p>
                  </a:txBody>
                  <a:tcPr/>
                </a:tc>
                <a:tc>
                  <a:txBody>
                    <a:bodyPr/>
                    <a:lstStyle/>
                    <a:p>
                      <a:r>
                        <a:rPr lang="en-GB" sz="1800" b="0" i="0" kern="1200" dirty="0">
                          <a:solidFill>
                            <a:schemeClr val="dk1"/>
                          </a:solidFill>
                          <a:effectLst/>
                          <a:latin typeface="+mn-lt"/>
                          <a:ea typeface="+mn-ea"/>
                          <a:cs typeface="+mn-cs"/>
                        </a:rPr>
                        <a:t>0.921707</a:t>
                      </a:r>
                      <a:endParaRPr lang="en-GB" dirty="0"/>
                    </a:p>
                  </a:txBody>
                  <a:tcPr/>
                </a:tc>
                <a:extLst>
                  <a:ext uri="{0D108BD9-81ED-4DB2-BD59-A6C34878D82A}">
                    <a16:rowId xmlns:a16="http://schemas.microsoft.com/office/drawing/2014/main" val="1662455021"/>
                  </a:ext>
                </a:extLst>
              </a:tr>
              <a:tr h="664402">
                <a:tc>
                  <a:txBody>
                    <a:bodyPr/>
                    <a:lstStyle/>
                    <a:p>
                      <a:r>
                        <a:rPr lang="en-GB" dirty="0"/>
                        <a:t>Logistic Regression</a:t>
                      </a:r>
                    </a:p>
                  </a:txBody>
                  <a:tcPr/>
                </a:tc>
                <a:tc>
                  <a:txBody>
                    <a:bodyPr/>
                    <a:lstStyle/>
                    <a:p>
                      <a:r>
                        <a:rPr lang="en-GB" sz="1800" b="0" i="0" kern="1200" dirty="0">
                          <a:solidFill>
                            <a:schemeClr val="dk1"/>
                          </a:solidFill>
                          <a:effectLst/>
                          <a:latin typeface="+mn-lt"/>
                          <a:ea typeface="+mn-ea"/>
                          <a:cs typeface="+mn-cs"/>
                        </a:rPr>
                        <a:t>0.976959</a:t>
                      </a:r>
                      <a:endParaRPr lang="en-GB" dirty="0"/>
                    </a:p>
                  </a:txBody>
                  <a:tcPr/>
                </a:tc>
                <a:tc>
                  <a:txBody>
                    <a:bodyPr/>
                    <a:lstStyle/>
                    <a:p>
                      <a:r>
                        <a:rPr lang="en-GB" sz="1800" b="0" i="0" kern="1200" dirty="0">
                          <a:solidFill>
                            <a:schemeClr val="dk1"/>
                          </a:solidFill>
                          <a:effectLst/>
                          <a:latin typeface="+mn-lt"/>
                          <a:ea typeface="+mn-ea"/>
                          <a:cs typeface="+mn-cs"/>
                        </a:rPr>
                        <a:t>0.966339</a:t>
                      </a:r>
                      <a:endParaRPr lang="en-GB" dirty="0"/>
                    </a:p>
                  </a:txBody>
                  <a:tcPr/>
                </a:tc>
                <a:tc>
                  <a:txBody>
                    <a:bodyPr/>
                    <a:lstStyle/>
                    <a:p>
                      <a:r>
                        <a:rPr lang="en-GB" sz="1800" b="0" i="0" kern="1200" dirty="0">
                          <a:solidFill>
                            <a:schemeClr val="dk1"/>
                          </a:solidFill>
                          <a:effectLst/>
                          <a:latin typeface="+mn-lt"/>
                          <a:ea typeface="+mn-ea"/>
                          <a:cs typeface="+mn-cs"/>
                        </a:rPr>
                        <a:t>0.950345</a:t>
                      </a:r>
                      <a:endParaRPr lang="en-GB" dirty="0"/>
                    </a:p>
                  </a:txBody>
                  <a:tcPr/>
                </a:tc>
                <a:tc>
                  <a:txBody>
                    <a:bodyPr/>
                    <a:lstStyle/>
                    <a:p>
                      <a:r>
                        <a:rPr lang="en-GB" sz="1800" b="0" i="0" kern="1200" dirty="0">
                          <a:solidFill>
                            <a:schemeClr val="dk1"/>
                          </a:solidFill>
                          <a:effectLst/>
                          <a:latin typeface="+mn-lt"/>
                          <a:ea typeface="+mn-ea"/>
                          <a:cs typeface="+mn-cs"/>
                        </a:rPr>
                        <a:t>0.958275</a:t>
                      </a:r>
                      <a:endParaRPr lang="en-GB" dirty="0"/>
                    </a:p>
                  </a:txBody>
                  <a:tcPr/>
                </a:tc>
                <a:tc>
                  <a:txBody>
                    <a:bodyPr/>
                    <a:lstStyle/>
                    <a:p>
                      <a:r>
                        <a:rPr lang="en-GB" sz="1800" b="0" i="0" kern="1200" dirty="0">
                          <a:solidFill>
                            <a:schemeClr val="dk1"/>
                          </a:solidFill>
                          <a:effectLst/>
                          <a:latin typeface="+mn-lt"/>
                          <a:ea typeface="+mn-ea"/>
                          <a:cs typeface="+mn-cs"/>
                        </a:rPr>
                        <a:t>0.994661</a:t>
                      </a:r>
                      <a:endParaRPr lang="en-GB" dirty="0"/>
                    </a:p>
                  </a:txBody>
                  <a:tcPr/>
                </a:tc>
                <a:extLst>
                  <a:ext uri="{0D108BD9-81ED-4DB2-BD59-A6C34878D82A}">
                    <a16:rowId xmlns:a16="http://schemas.microsoft.com/office/drawing/2014/main" val="3459576219"/>
                  </a:ext>
                </a:extLst>
              </a:tr>
            </a:tbl>
          </a:graphicData>
        </a:graphic>
      </p:graphicFrame>
      <p:graphicFrame>
        <p:nvGraphicFramePr>
          <p:cNvPr id="15" name="Segnaposto contenuto 3">
            <a:extLst>
              <a:ext uri="{FF2B5EF4-FFF2-40B4-BE49-F238E27FC236}">
                <a16:creationId xmlns:a16="http://schemas.microsoft.com/office/drawing/2014/main" id="{DBD8F4B0-1F90-C359-17C2-DCC316844495}"/>
              </a:ext>
            </a:extLst>
          </p:cNvPr>
          <p:cNvGraphicFramePr>
            <a:graphicFrameLocks/>
          </p:cNvGraphicFramePr>
          <p:nvPr>
            <p:extLst>
              <p:ext uri="{D42A27DB-BD31-4B8C-83A1-F6EECF244321}">
                <p14:modId xmlns:p14="http://schemas.microsoft.com/office/powerpoint/2010/main" val="3991252250"/>
              </p:ext>
            </p:extLst>
          </p:nvPr>
        </p:nvGraphicFramePr>
        <p:xfrm>
          <a:off x="838200" y="1534326"/>
          <a:ext cx="10734366" cy="2204126"/>
        </p:xfrm>
        <a:graphic>
          <a:graphicData uri="http://schemas.openxmlformats.org/drawingml/2006/table">
            <a:tbl>
              <a:tblPr firstRow="1" bandRow="1">
                <a:tableStyleId>{00A15C55-8517-42AA-B614-E9B94910E393}</a:tableStyleId>
              </a:tblPr>
              <a:tblGrid>
                <a:gridCol w="1789061">
                  <a:extLst>
                    <a:ext uri="{9D8B030D-6E8A-4147-A177-3AD203B41FA5}">
                      <a16:colId xmlns:a16="http://schemas.microsoft.com/office/drawing/2014/main" val="95074525"/>
                    </a:ext>
                  </a:extLst>
                </a:gridCol>
                <a:gridCol w="1789061">
                  <a:extLst>
                    <a:ext uri="{9D8B030D-6E8A-4147-A177-3AD203B41FA5}">
                      <a16:colId xmlns:a16="http://schemas.microsoft.com/office/drawing/2014/main" val="2771669004"/>
                    </a:ext>
                  </a:extLst>
                </a:gridCol>
                <a:gridCol w="1789061">
                  <a:extLst>
                    <a:ext uri="{9D8B030D-6E8A-4147-A177-3AD203B41FA5}">
                      <a16:colId xmlns:a16="http://schemas.microsoft.com/office/drawing/2014/main" val="4225619057"/>
                    </a:ext>
                  </a:extLst>
                </a:gridCol>
                <a:gridCol w="1789061">
                  <a:extLst>
                    <a:ext uri="{9D8B030D-6E8A-4147-A177-3AD203B41FA5}">
                      <a16:colId xmlns:a16="http://schemas.microsoft.com/office/drawing/2014/main" val="1247694377"/>
                    </a:ext>
                  </a:extLst>
                </a:gridCol>
                <a:gridCol w="1789061">
                  <a:extLst>
                    <a:ext uri="{9D8B030D-6E8A-4147-A177-3AD203B41FA5}">
                      <a16:colId xmlns:a16="http://schemas.microsoft.com/office/drawing/2014/main" val="2473188839"/>
                    </a:ext>
                  </a:extLst>
                </a:gridCol>
                <a:gridCol w="1789061">
                  <a:extLst>
                    <a:ext uri="{9D8B030D-6E8A-4147-A177-3AD203B41FA5}">
                      <a16:colId xmlns:a16="http://schemas.microsoft.com/office/drawing/2014/main" val="3675010724"/>
                    </a:ext>
                  </a:extLst>
                </a:gridCol>
              </a:tblGrid>
              <a:tr h="384931">
                <a:tc>
                  <a:txBody>
                    <a:bodyPr/>
                    <a:lstStyle/>
                    <a:p>
                      <a:r>
                        <a:rPr lang="en-GB" dirty="0"/>
                        <a:t>Model </a:t>
                      </a:r>
                    </a:p>
                  </a:txBody>
                  <a:tcPr/>
                </a:tc>
                <a:tc>
                  <a:txBody>
                    <a:bodyPr/>
                    <a:lstStyle/>
                    <a:p>
                      <a:r>
                        <a:rPr lang="en-GB" dirty="0"/>
                        <a:t>Accuracy </a:t>
                      </a:r>
                    </a:p>
                  </a:txBody>
                  <a:tcPr/>
                </a:tc>
                <a:tc>
                  <a:txBody>
                    <a:bodyPr/>
                    <a:lstStyle/>
                    <a:p>
                      <a:r>
                        <a:rPr lang="en-GB" dirty="0"/>
                        <a:t>Precision</a:t>
                      </a:r>
                    </a:p>
                  </a:txBody>
                  <a:tcPr/>
                </a:tc>
                <a:tc>
                  <a:txBody>
                    <a:bodyPr/>
                    <a:lstStyle/>
                    <a:p>
                      <a:r>
                        <a:rPr lang="en-GB" dirty="0"/>
                        <a:t>Recall</a:t>
                      </a:r>
                    </a:p>
                  </a:txBody>
                  <a:tcPr/>
                </a:tc>
                <a:tc>
                  <a:txBody>
                    <a:bodyPr/>
                    <a:lstStyle/>
                    <a:p>
                      <a:r>
                        <a:rPr lang="en-GB" dirty="0"/>
                        <a:t>F1 Score </a:t>
                      </a:r>
                    </a:p>
                  </a:txBody>
                  <a:tcPr/>
                </a:tc>
                <a:tc>
                  <a:txBody>
                    <a:bodyPr/>
                    <a:lstStyle/>
                    <a:p>
                      <a:r>
                        <a:rPr lang="en-GB" dirty="0"/>
                        <a:t>ROC AUC</a:t>
                      </a:r>
                    </a:p>
                  </a:txBody>
                  <a:tcPr/>
                </a:tc>
                <a:extLst>
                  <a:ext uri="{0D108BD9-81ED-4DB2-BD59-A6C34878D82A}">
                    <a16:rowId xmlns:a16="http://schemas.microsoft.com/office/drawing/2014/main" val="3301805047"/>
                  </a:ext>
                </a:extLst>
              </a:tr>
              <a:tr h="384931">
                <a:tc>
                  <a:txBody>
                    <a:bodyPr/>
                    <a:lstStyle/>
                    <a:p>
                      <a:r>
                        <a:rPr lang="en-GB" dirty="0"/>
                        <a:t>SVM</a:t>
                      </a:r>
                    </a:p>
                  </a:txBody>
                  <a:tcPr/>
                </a:tc>
                <a:tc>
                  <a:txBody>
                    <a:bodyPr/>
                    <a:lstStyle/>
                    <a:p>
                      <a:r>
                        <a:rPr lang="en-GB" sz="1800" b="0" kern="1200" dirty="0">
                          <a:solidFill>
                            <a:schemeClr val="dk1"/>
                          </a:solidFill>
                          <a:effectLst/>
                        </a:rPr>
                        <a:t>0.965246</a:t>
                      </a:r>
                      <a:endParaRPr lang="en-GB" b="0" dirty="0"/>
                    </a:p>
                  </a:txBody>
                  <a:tcPr/>
                </a:tc>
                <a:tc>
                  <a:txBody>
                    <a:bodyPr/>
                    <a:lstStyle/>
                    <a:p>
                      <a:r>
                        <a:rPr lang="en-GB" sz="1800" b="0" kern="1200" dirty="0">
                          <a:solidFill>
                            <a:schemeClr val="dk1"/>
                          </a:solidFill>
                          <a:effectLst/>
                        </a:rPr>
                        <a:t>0.940319</a:t>
                      </a:r>
                      <a:endParaRPr lang="en-GB" dirty="0"/>
                    </a:p>
                  </a:txBody>
                  <a:tcPr/>
                </a:tc>
                <a:tc>
                  <a:txBody>
                    <a:bodyPr/>
                    <a:lstStyle/>
                    <a:p>
                      <a:r>
                        <a:rPr lang="en-GB" b="1" dirty="0"/>
                        <a:t>0.934483</a:t>
                      </a:r>
                    </a:p>
                  </a:txBody>
                  <a:tcPr/>
                </a:tc>
                <a:tc>
                  <a:txBody>
                    <a:bodyPr/>
                    <a:lstStyle/>
                    <a:p>
                      <a:r>
                        <a:rPr lang="en-GB" b="0" dirty="0"/>
                        <a:t>0.937392</a:t>
                      </a:r>
                    </a:p>
                  </a:txBody>
                  <a:tcPr/>
                </a:tc>
                <a:tc>
                  <a:txBody>
                    <a:bodyPr/>
                    <a:lstStyle/>
                    <a:p>
                      <a:r>
                        <a:rPr lang="en-GB" b="0" dirty="0"/>
                        <a:t>0.991262</a:t>
                      </a:r>
                    </a:p>
                  </a:txBody>
                  <a:tcPr/>
                </a:tc>
                <a:extLst>
                  <a:ext uri="{0D108BD9-81ED-4DB2-BD59-A6C34878D82A}">
                    <a16:rowId xmlns:a16="http://schemas.microsoft.com/office/drawing/2014/main" val="3497678626"/>
                  </a:ext>
                </a:extLst>
              </a:tr>
              <a:tr h="384931">
                <a:tc>
                  <a:txBody>
                    <a:bodyPr/>
                    <a:lstStyle/>
                    <a:p>
                      <a:r>
                        <a:rPr lang="en-GB" dirty="0"/>
                        <a:t>Random Forest</a:t>
                      </a:r>
                    </a:p>
                  </a:txBody>
                  <a:tcPr/>
                </a:tc>
                <a:tc>
                  <a:txBody>
                    <a:bodyPr/>
                    <a:lstStyle/>
                    <a:p>
                      <a:r>
                        <a:rPr lang="en-GB" b="1" dirty="0"/>
                        <a:t>0.967166</a:t>
                      </a:r>
                    </a:p>
                  </a:txBody>
                  <a:tcPr/>
                </a:tc>
                <a:tc>
                  <a:txBody>
                    <a:bodyPr/>
                    <a:lstStyle/>
                    <a:p>
                      <a:r>
                        <a:rPr lang="en-GB" b="1" dirty="0"/>
                        <a:t>0.961733</a:t>
                      </a:r>
                    </a:p>
                  </a:txBody>
                  <a:tcPr/>
                </a:tc>
                <a:tc>
                  <a:txBody>
                    <a:bodyPr/>
                    <a:lstStyle/>
                    <a:p>
                      <a:r>
                        <a:rPr lang="en-GB" sz="1800" b="0" i="0" kern="1200" dirty="0">
                          <a:solidFill>
                            <a:schemeClr val="dk1"/>
                          </a:solidFill>
                          <a:effectLst/>
                          <a:latin typeface="+mn-lt"/>
                          <a:ea typeface="+mn-ea"/>
                          <a:cs typeface="+mn-cs"/>
                        </a:rPr>
                        <a:t>0.918621</a:t>
                      </a:r>
                      <a:endParaRPr lang="en-GB" dirty="0"/>
                    </a:p>
                  </a:txBody>
                  <a:tcPr/>
                </a:tc>
                <a:tc>
                  <a:txBody>
                    <a:bodyPr/>
                    <a:lstStyle/>
                    <a:p>
                      <a:r>
                        <a:rPr lang="en-GB" sz="1800" b="1" i="0" kern="1200" dirty="0">
                          <a:solidFill>
                            <a:schemeClr val="dk1"/>
                          </a:solidFill>
                          <a:effectLst/>
                          <a:latin typeface="+mn-lt"/>
                          <a:ea typeface="+mn-ea"/>
                          <a:cs typeface="+mn-cs"/>
                        </a:rPr>
                        <a:t>0.939683 </a:t>
                      </a:r>
                      <a:endParaRPr lang="en-GB" b="1" dirty="0"/>
                    </a:p>
                  </a:txBody>
                  <a:tcPr/>
                </a:tc>
                <a:tc>
                  <a:txBody>
                    <a:bodyPr/>
                    <a:lstStyle/>
                    <a:p>
                      <a:r>
                        <a:rPr lang="en-GB" sz="1800" b="1" i="0" kern="1200" dirty="0">
                          <a:solidFill>
                            <a:schemeClr val="dk1"/>
                          </a:solidFill>
                          <a:effectLst/>
                          <a:latin typeface="+mn-lt"/>
                          <a:ea typeface="+mn-ea"/>
                          <a:cs typeface="+mn-cs"/>
                        </a:rPr>
                        <a:t>0.99405</a:t>
                      </a:r>
                      <a:endParaRPr lang="en-GB" b="1" dirty="0"/>
                    </a:p>
                  </a:txBody>
                  <a:tcPr/>
                </a:tc>
                <a:extLst>
                  <a:ext uri="{0D108BD9-81ED-4DB2-BD59-A6C34878D82A}">
                    <a16:rowId xmlns:a16="http://schemas.microsoft.com/office/drawing/2014/main" val="2281894589"/>
                  </a:ext>
                </a:extLst>
              </a:tr>
              <a:tr h="384931">
                <a:tc>
                  <a:txBody>
                    <a:bodyPr/>
                    <a:lstStyle/>
                    <a:p>
                      <a:r>
                        <a:rPr lang="en-GB" sz="1800" b="0" kern="1200" dirty="0">
                          <a:solidFill>
                            <a:schemeClr val="dk1"/>
                          </a:solidFill>
                          <a:effectLst/>
                        </a:rPr>
                        <a:t>Decision Tree</a:t>
                      </a:r>
                      <a:endParaRPr lang="en-GB" dirty="0"/>
                    </a:p>
                  </a:txBody>
                  <a:tcPr/>
                </a:tc>
                <a:tc>
                  <a:txBody>
                    <a:bodyPr/>
                    <a:lstStyle/>
                    <a:p>
                      <a:r>
                        <a:rPr lang="en-GB" sz="1800" b="0" kern="1200" dirty="0">
                          <a:solidFill>
                            <a:schemeClr val="dk1"/>
                          </a:solidFill>
                          <a:effectLst/>
                        </a:rPr>
                        <a:t>0.941436</a:t>
                      </a:r>
                      <a:endParaRPr lang="en-GB" dirty="0"/>
                    </a:p>
                  </a:txBody>
                  <a:tcPr/>
                </a:tc>
                <a:tc>
                  <a:txBody>
                    <a:bodyPr/>
                    <a:lstStyle/>
                    <a:p>
                      <a:r>
                        <a:rPr lang="en-GB" sz="1800" b="0" i="0" kern="1200" dirty="0">
                          <a:solidFill>
                            <a:schemeClr val="dk1"/>
                          </a:solidFill>
                          <a:effectLst/>
                          <a:latin typeface="+mn-lt"/>
                          <a:ea typeface="+mn-ea"/>
                          <a:cs typeface="+mn-cs"/>
                        </a:rPr>
                        <a:t>0.908637</a:t>
                      </a:r>
                      <a:endParaRPr lang="en-GB" dirty="0"/>
                    </a:p>
                  </a:txBody>
                  <a:tcPr/>
                </a:tc>
                <a:tc>
                  <a:txBody>
                    <a:bodyPr/>
                    <a:lstStyle/>
                    <a:p>
                      <a:r>
                        <a:rPr lang="en-GB" sz="1800" b="0" i="0" kern="1200" dirty="0">
                          <a:solidFill>
                            <a:schemeClr val="dk1"/>
                          </a:solidFill>
                          <a:effectLst/>
                          <a:latin typeface="+mn-lt"/>
                          <a:ea typeface="+mn-ea"/>
                          <a:cs typeface="+mn-cs"/>
                        </a:rPr>
                        <a:t>0.877931</a:t>
                      </a:r>
                      <a:endParaRPr lang="en-GB" dirty="0"/>
                    </a:p>
                  </a:txBody>
                  <a:tcPr/>
                </a:tc>
                <a:tc>
                  <a:txBody>
                    <a:bodyPr/>
                    <a:lstStyle/>
                    <a:p>
                      <a:r>
                        <a:rPr lang="en-GB" sz="1800" b="0" i="0" kern="1200" dirty="0">
                          <a:solidFill>
                            <a:schemeClr val="dk1"/>
                          </a:solidFill>
                          <a:effectLst/>
                          <a:latin typeface="+mn-lt"/>
                          <a:ea typeface="+mn-ea"/>
                          <a:cs typeface="+mn-cs"/>
                        </a:rPr>
                        <a:t>0.89302 </a:t>
                      </a:r>
                      <a:endParaRPr lang="en-GB" dirty="0"/>
                    </a:p>
                  </a:txBody>
                  <a:tcPr/>
                </a:tc>
                <a:tc>
                  <a:txBody>
                    <a:bodyPr/>
                    <a:lstStyle/>
                    <a:p>
                      <a:r>
                        <a:rPr lang="en-GB" sz="1800" b="0" i="0" kern="1200" dirty="0">
                          <a:solidFill>
                            <a:schemeClr val="dk1"/>
                          </a:solidFill>
                          <a:effectLst/>
                          <a:latin typeface="+mn-lt"/>
                          <a:ea typeface="+mn-ea"/>
                          <a:cs typeface="+mn-cs"/>
                        </a:rPr>
                        <a:t>0.921935</a:t>
                      </a:r>
                      <a:endParaRPr lang="en-GB" dirty="0"/>
                    </a:p>
                  </a:txBody>
                  <a:tcPr/>
                </a:tc>
                <a:extLst>
                  <a:ext uri="{0D108BD9-81ED-4DB2-BD59-A6C34878D82A}">
                    <a16:rowId xmlns:a16="http://schemas.microsoft.com/office/drawing/2014/main" val="1662455021"/>
                  </a:ext>
                </a:extLst>
              </a:tr>
              <a:tr h="664402">
                <a:tc>
                  <a:txBody>
                    <a:bodyPr/>
                    <a:lstStyle/>
                    <a:p>
                      <a:r>
                        <a:rPr lang="en-GB" dirty="0"/>
                        <a:t>Logistic Regression</a:t>
                      </a:r>
                    </a:p>
                  </a:txBody>
                  <a:tcPr/>
                </a:tc>
                <a:tc>
                  <a:txBody>
                    <a:bodyPr/>
                    <a:lstStyle/>
                    <a:p>
                      <a:r>
                        <a:rPr lang="en-GB" dirty="0"/>
                        <a:t>0.957949 </a:t>
                      </a:r>
                    </a:p>
                  </a:txBody>
                  <a:tcPr/>
                </a:tc>
                <a:tc>
                  <a:txBody>
                    <a:bodyPr/>
                    <a:lstStyle/>
                    <a:p>
                      <a:r>
                        <a:rPr lang="en-GB" dirty="0"/>
                        <a:t>0.93071</a:t>
                      </a:r>
                    </a:p>
                  </a:txBody>
                  <a:tcPr/>
                </a:tc>
                <a:tc>
                  <a:txBody>
                    <a:bodyPr/>
                    <a:lstStyle/>
                    <a:p>
                      <a:r>
                        <a:rPr lang="en-GB" dirty="0"/>
                        <a:t>0.917241</a:t>
                      </a:r>
                    </a:p>
                  </a:txBody>
                  <a:tcPr/>
                </a:tc>
                <a:tc>
                  <a:txBody>
                    <a:bodyPr/>
                    <a:lstStyle/>
                    <a:p>
                      <a:r>
                        <a:rPr lang="en-GB" dirty="0"/>
                        <a:t>0.923932 </a:t>
                      </a:r>
                    </a:p>
                  </a:txBody>
                  <a:tcPr/>
                </a:tc>
                <a:tc>
                  <a:txBody>
                    <a:bodyPr/>
                    <a:lstStyle/>
                    <a:p>
                      <a:r>
                        <a:rPr lang="en-GB" dirty="0"/>
                        <a:t>0.988009</a:t>
                      </a:r>
                    </a:p>
                  </a:txBody>
                  <a:tcPr/>
                </a:tc>
                <a:extLst>
                  <a:ext uri="{0D108BD9-81ED-4DB2-BD59-A6C34878D82A}">
                    <a16:rowId xmlns:a16="http://schemas.microsoft.com/office/drawing/2014/main" val="3459576219"/>
                  </a:ext>
                </a:extLst>
              </a:tr>
            </a:tbl>
          </a:graphicData>
        </a:graphic>
      </p:graphicFrame>
      <p:sp>
        <p:nvSpPr>
          <p:cNvPr id="3" name="CasellaDiTesto 2">
            <a:extLst>
              <a:ext uri="{FF2B5EF4-FFF2-40B4-BE49-F238E27FC236}">
                <a16:creationId xmlns:a16="http://schemas.microsoft.com/office/drawing/2014/main" id="{75343FD8-A681-8F1C-0B99-C4FC31DF0A2F}"/>
              </a:ext>
            </a:extLst>
          </p:cNvPr>
          <p:cNvSpPr txBox="1"/>
          <p:nvPr/>
        </p:nvSpPr>
        <p:spPr>
          <a:xfrm>
            <a:off x="5662227" y="1164994"/>
            <a:ext cx="961482" cy="369332"/>
          </a:xfrm>
          <a:prstGeom prst="rect">
            <a:avLst/>
          </a:prstGeom>
          <a:noFill/>
        </p:spPr>
        <p:txBody>
          <a:bodyPr wrap="none" rtlCol="0">
            <a:spAutoFit/>
          </a:bodyPr>
          <a:lstStyle/>
          <a:p>
            <a:r>
              <a:rPr lang="it-IT" b="1" i="1" dirty="0"/>
              <a:t>W2VEC</a:t>
            </a:r>
            <a:endParaRPr lang="en-GB" b="1" i="1" dirty="0"/>
          </a:p>
        </p:txBody>
      </p:sp>
      <p:sp>
        <p:nvSpPr>
          <p:cNvPr id="4" name="CasellaDiTesto 3">
            <a:extLst>
              <a:ext uri="{FF2B5EF4-FFF2-40B4-BE49-F238E27FC236}">
                <a16:creationId xmlns:a16="http://schemas.microsoft.com/office/drawing/2014/main" id="{6A992C02-CF3B-E882-17BB-8A6FBBD37BF2}"/>
              </a:ext>
            </a:extLst>
          </p:cNvPr>
          <p:cNvSpPr txBox="1"/>
          <p:nvPr/>
        </p:nvSpPr>
        <p:spPr>
          <a:xfrm>
            <a:off x="5662227" y="3804245"/>
            <a:ext cx="867545" cy="369332"/>
          </a:xfrm>
          <a:prstGeom prst="rect">
            <a:avLst/>
          </a:prstGeom>
          <a:noFill/>
        </p:spPr>
        <p:txBody>
          <a:bodyPr wrap="none" rtlCol="0">
            <a:spAutoFit/>
          </a:bodyPr>
          <a:lstStyle/>
          <a:p>
            <a:r>
              <a:rPr lang="it-IT" b="1" i="1" dirty="0"/>
              <a:t>TF-IDF</a:t>
            </a:r>
            <a:endParaRPr lang="en-GB" b="1" i="1" dirty="0"/>
          </a:p>
        </p:txBody>
      </p:sp>
    </p:spTree>
    <p:extLst>
      <p:ext uri="{BB962C8B-B14F-4D97-AF65-F5344CB8AC3E}">
        <p14:creationId xmlns:p14="http://schemas.microsoft.com/office/powerpoint/2010/main" val="41091099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3271F9E5-757D-1244-D35F-7B1A07A6D44D}"/>
              </a:ext>
            </a:extLst>
          </p:cNvPr>
          <p:cNvSpPr>
            <a:spLocks noGrp="1"/>
          </p:cNvSpPr>
          <p:nvPr>
            <p:ph type="title"/>
          </p:nvPr>
        </p:nvSpPr>
        <p:spPr>
          <a:xfrm>
            <a:off x="640080" y="325369"/>
            <a:ext cx="4368602" cy="1956841"/>
          </a:xfrm>
        </p:spPr>
        <p:txBody>
          <a:bodyPr anchor="b">
            <a:normAutofit/>
          </a:bodyPr>
          <a:lstStyle/>
          <a:p>
            <a:r>
              <a:rPr lang="it-IT" sz="5400" b="1" i="1" dirty="0"/>
              <a:t>K-cross </a:t>
            </a:r>
            <a:r>
              <a:rPr lang="it-IT" sz="5400" b="1" i="1" dirty="0" err="1"/>
              <a:t>validation</a:t>
            </a:r>
            <a:endParaRPr lang="en-GB" sz="5400" b="1" i="1"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27D4F866-0CF7-39F7-BAE8-5B1D263446C9}"/>
              </a:ext>
            </a:extLst>
          </p:cNvPr>
          <p:cNvSpPr>
            <a:spLocks noGrp="1"/>
          </p:cNvSpPr>
          <p:nvPr>
            <p:ph idx="1"/>
          </p:nvPr>
        </p:nvSpPr>
        <p:spPr>
          <a:xfrm>
            <a:off x="235974" y="2891777"/>
            <a:ext cx="4857135" cy="3660635"/>
          </a:xfrm>
        </p:spPr>
        <p:txBody>
          <a:bodyPr>
            <a:normAutofit/>
          </a:bodyPr>
          <a:lstStyle/>
          <a:p>
            <a:r>
              <a:rPr lang="en-GB" sz="1800" dirty="0"/>
              <a:t>Although the hold-out approach provides a quick evaluation of the model, it is sensitive to how the data is split, potentially leading to unreliable results; therefore, I decided to use </a:t>
            </a:r>
            <a:r>
              <a:rPr lang="en-GB" sz="1800" b="1" dirty="0"/>
              <a:t>k-fold cross-validation</a:t>
            </a:r>
            <a:r>
              <a:rPr lang="en-GB" sz="1800" dirty="0"/>
              <a:t> for these reason:</a:t>
            </a:r>
          </a:p>
          <a:p>
            <a:pPr marL="0" indent="0">
              <a:buNone/>
            </a:pPr>
            <a:r>
              <a:rPr lang="en-GB" sz="1800" b="1" dirty="0"/>
              <a:t>- Improved Reliability</a:t>
            </a:r>
            <a:r>
              <a:rPr lang="en-GB" sz="1800" dirty="0"/>
              <a:t>: it reduces the impact of data variability by averaging performance across all folds.</a:t>
            </a:r>
          </a:p>
          <a:p>
            <a:pPr marL="0" indent="0">
              <a:buNone/>
            </a:pPr>
            <a:r>
              <a:rPr lang="en-GB" sz="1800" b="1" dirty="0"/>
              <a:t>- Balanced Evaluation</a:t>
            </a:r>
            <a:r>
              <a:rPr lang="en-GB" sz="1800" dirty="0"/>
              <a:t>: using </a:t>
            </a:r>
            <a:r>
              <a:rPr lang="en-GB" sz="1800" b="1" dirty="0"/>
              <a:t>Stratified K-Fold</a:t>
            </a:r>
            <a:r>
              <a:rPr lang="en-GB" sz="1800" dirty="0"/>
              <a:t>, I ensure each fold maintains the same proportion of spam and ham emails, preserving the class distribution.</a:t>
            </a:r>
          </a:p>
          <a:p>
            <a:pPr>
              <a:buFontTx/>
              <a:buChar char="-"/>
            </a:pPr>
            <a:endParaRPr lang="en-GB" sz="1500" dirty="0"/>
          </a:p>
        </p:txBody>
      </p:sp>
      <p:pic>
        <p:nvPicPr>
          <p:cNvPr id="5" name="Picture 4" descr="Oggetto da gioco">
            <a:extLst>
              <a:ext uri="{FF2B5EF4-FFF2-40B4-BE49-F238E27FC236}">
                <a16:creationId xmlns:a16="http://schemas.microsoft.com/office/drawing/2014/main" id="{CCAA2DB8-4A78-8A52-8001-3511438EAD3F}"/>
              </a:ext>
            </a:extLst>
          </p:cNvPr>
          <p:cNvPicPr>
            <a:picLocks noChangeAspect="1"/>
          </p:cNvPicPr>
          <p:nvPr/>
        </p:nvPicPr>
        <p:blipFill>
          <a:blip r:embed="rId2"/>
          <a:srcRect l="20667" r="12882"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7127361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3122D41-4E6F-D735-3FFE-C59249BFF06F}"/>
              </a:ext>
            </a:extLst>
          </p:cNvPr>
          <p:cNvSpPr>
            <a:spLocks noGrp="1"/>
          </p:cNvSpPr>
          <p:nvPr>
            <p:ph type="title"/>
          </p:nvPr>
        </p:nvSpPr>
        <p:spPr>
          <a:xfrm>
            <a:off x="640080" y="325369"/>
            <a:ext cx="4368602" cy="1956841"/>
          </a:xfrm>
        </p:spPr>
        <p:txBody>
          <a:bodyPr anchor="b">
            <a:normAutofit/>
          </a:bodyPr>
          <a:lstStyle/>
          <a:p>
            <a:r>
              <a:rPr lang="it-IT" sz="5400" b="1" i="1" dirty="0"/>
              <a:t>K-cross </a:t>
            </a:r>
            <a:r>
              <a:rPr lang="it-IT" sz="5400" b="1" i="1" dirty="0" err="1"/>
              <a:t>validation</a:t>
            </a:r>
            <a:r>
              <a:rPr lang="it-IT" sz="5400" b="1" i="1" dirty="0"/>
              <a:t> </a:t>
            </a:r>
            <a:endParaRPr lang="en-GB" sz="5400" dirty="0"/>
          </a:p>
        </p:txBody>
      </p:sp>
      <p:sp>
        <p:nvSpPr>
          <p:cNvPr id="25"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3">
            <a:extLst>
              <a:ext uri="{FF2B5EF4-FFF2-40B4-BE49-F238E27FC236}">
                <a16:creationId xmlns:a16="http://schemas.microsoft.com/office/drawing/2014/main" id="{E33E6F05-A243-14E5-54BD-ADB3B40EC7F9}"/>
              </a:ext>
            </a:extLst>
          </p:cNvPr>
          <p:cNvSpPr>
            <a:spLocks noGrp="1" noChangeArrowheads="1"/>
          </p:cNvSpPr>
          <p:nvPr>
            <p:ph idx="1"/>
          </p:nvPr>
        </p:nvSpPr>
        <p:spPr bwMode="auto">
          <a:xfrm>
            <a:off x="640080" y="2872899"/>
            <a:ext cx="4490720" cy="365973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Ctr="0" compatLnSpc="1">
            <a:prstTxWarp prst="textNoShape">
              <a:avLst/>
            </a:prstTxWarp>
            <a:noAutofit/>
          </a:bodyPr>
          <a:lstStyle/>
          <a:p>
            <a:pPr marL="0" marR="0" lvl="0" indent="0" defTabSz="914400" rtl="0" eaLnBrk="0" fontAlgn="base" latinLnBrk="0" hangingPunct="0">
              <a:spcBef>
                <a:spcPct val="0"/>
              </a:spcBef>
              <a:spcAft>
                <a:spcPts val="600"/>
              </a:spcAft>
              <a:buClrTx/>
              <a:buSzTx/>
              <a:buFontTx/>
              <a:buNone/>
              <a:tabLst/>
            </a:pPr>
            <a:r>
              <a:rPr kumimoji="0" lang="en-US" altLang="en-US" sz="2000" b="0" i="0" u="none" strike="noStrike" cap="none" normalizeH="0" baseline="0" dirty="0">
                <a:ln>
                  <a:noFill/>
                </a:ln>
                <a:effectLst/>
                <a:latin typeface="+mj-lt"/>
              </a:rPr>
              <a:t>For </a:t>
            </a:r>
            <a:r>
              <a:rPr kumimoji="0" lang="en-US" altLang="en-US" sz="2000" b="1" i="0" u="none" strike="noStrike" cap="none" normalizeH="0" baseline="0" dirty="0">
                <a:ln>
                  <a:noFill/>
                </a:ln>
                <a:effectLst/>
                <a:latin typeface="+mj-lt"/>
              </a:rPr>
              <a:t>k=10 fold </a:t>
            </a:r>
            <a:r>
              <a:rPr lang="en-US" altLang="en-US" sz="2000" dirty="0">
                <a:latin typeface="+mj-lt"/>
              </a:rPr>
              <a:t>e</a:t>
            </a:r>
            <a:r>
              <a:rPr kumimoji="0" lang="en-US" altLang="en-US" sz="2000" b="0" i="0" u="none" strike="noStrike" cap="none" normalizeH="0" baseline="0" dirty="0">
                <a:ln>
                  <a:noFill/>
                </a:ln>
                <a:effectLst/>
                <a:latin typeface="+mj-lt"/>
              </a:rPr>
              <a:t>ach model followed these steps:</a:t>
            </a:r>
          </a:p>
          <a:p>
            <a:pPr marL="0" marR="0" lvl="0" indent="0" defTabSz="914400" rtl="0" eaLnBrk="0" fontAlgn="base" latinLnBrk="0" hangingPunct="0">
              <a:spcBef>
                <a:spcPct val="0"/>
              </a:spcBef>
              <a:spcAft>
                <a:spcPts val="600"/>
              </a:spcAft>
              <a:buClrTx/>
              <a:buSzTx/>
              <a:buFontTx/>
              <a:buAutoNum type="arabicPeriod"/>
              <a:tabLst/>
            </a:pPr>
            <a:r>
              <a:rPr kumimoji="0" lang="en-US" altLang="en-US" sz="2000" b="1" i="0" u="none" strike="noStrike" cap="none" normalizeH="0" baseline="0" dirty="0">
                <a:ln>
                  <a:noFill/>
                </a:ln>
                <a:effectLst/>
                <a:latin typeface="+mj-lt"/>
              </a:rPr>
              <a:t>Pipeline Creation</a:t>
            </a:r>
            <a:r>
              <a:rPr kumimoji="0" lang="en-US" altLang="en-US" sz="2000" b="0" i="0" u="none" strike="noStrike" cap="none" normalizeH="0" baseline="0" dirty="0">
                <a:ln>
                  <a:noFill/>
                </a:ln>
                <a:effectLst/>
                <a:latin typeface="+mj-lt"/>
              </a:rPr>
              <a:t>: Emails were vectorized with </a:t>
            </a:r>
            <a:r>
              <a:rPr kumimoji="0" lang="en-US" altLang="en-US" sz="2000" b="1" i="0" u="none" strike="noStrike" cap="none" normalizeH="0" baseline="0" dirty="0" err="1">
                <a:ln>
                  <a:noFill/>
                </a:ln>
                <a:effectLst/>
                <a:latin typeface="+mj-lt"/>
              </a:rPr>
              <a:t>TfidfVectorizer</a:t>
            </a:r>
            <a:r>
              <a:rPr kumimoji="0" lang="en-US" altLang="en-US" sz="2000" b="0" i="0" u="none" strike="noStrike" cap="none" normalizeH="0" baseline="0" dirty="0">
                <a:ln>
                  <a:noFill/>
                </a:ln>
                <a:effectLst/>
                <a:latin typeface="+mj-lt"/>
              </a:rPr>
              <a:t>, and models were trained.</a:t>
            </a:r>
          </a:p>
          <a:p>
            <a:pPr marL="0" marR="0" lvl="0" indent="0" defTabSz="914400" rtl="0" eaLnBrk="0" fontAlgn="base" latinLnBrk="0" hangingPunct="0">
              <a:spcBef>
                <a:spcPct val="0"/>
              </a:spcBef>
              <a:spcAft>
                <a:spcPts val="600"/>
              </a:spcAft>
              <a:buClrTx/>
              <a:buSzTx/>
              <a:buFontTx/>
              <a:buAutoNum type="arabicPeriod" startAt="2"/>
              <a:tabLst/>
            </a:pPr>
            <a:r>
              <a:rPr kumimoji="0" lang="en-US" altLang="en-US" sz="2000" b="1" i="0" u="none" strike="noStrike" cap="none" normalizeH="0" baseline="0" dirty="0">
                <a:ln>
                  <a:noFill/>
                </a:ln>
                <a:effectLst/>
                <a:latin typeface="+mj-lt"/>
              </a:rPr>
              <a:t>Cross-Validation</a:t>
            </a:r>
            <a:r>
              <a:rPr kumimoji="0" lang="en-US" altLang="en-US" sz="2000" b="0" i="0" u="none" strike="noStrike" cap="none" normalizeH="0" baseline="0" dirty="0">
                <a:ln>
                  <a:noFill/>
                </a:ln>
                <a:effectLst/>
                <a:latin typeface="+mj-lt"/>
              </a:rPr>
              <a:t>: Used Stratified K-Fold to compute metrics (accuracy, precision, recall, f1-score) </a:t>
            </a:r>
            <a:r>
              <a:rPr lang="en-US" altLang="en-US" sz="2000" dirty="0">
                <a:latin typeface="+mj-lt"/>
              </a:rPr>
              <a:t>for each</a:t>
            </a:r>
            <a:r>
              <a:rPr kumimoji="0" lang="en-US" altLang="en-US" sz="2000" b="0" i="0" u="none" strike="noStrike" cap="none" normalizeH="0" baseline="0" dirty="0">
                <a:ln>
                  <a:noFill/>
                </a:ln>
                <a:effectLst/>
                <a:latin typeface="+mj-lt"/>
              </a:rPr>
              <a:t> folds.</a:t>
            </a:r>
          </a:p>
          <a:p>
            <a:pPr marL="0" marR="0" lvl="0" indent="0" defTabSz="914400" rtl="0" eaLnBrk="0" fontAlgn="base" latinLnBrk="0" hangingPunct="0">
              <a:spcBef>
                <a:spcPct val="0"/>
              </a:spcBef>
              <a:spcAft>
                <a:spcPts val="600"/>
              </a:spcAft>
              <a:buClrTx/>
              <a:buSzTx/>
              <a:buFontTx/>
              <a:buAutoNum type="arabicPeriod" startAt="3"/>
              <a:tabLst/>
            </a:pPr>
            <a:r>
              <a:rPr kumimoji="0" lang="en-US" altLang="en-US" sz="2000" b="1" i="0" u="none" strike="noStrike" cap="none" normalizeH="0" baseline="0" dirty="0">
                <a:ln>
                  <a:noFill/>
                </a:ln>
                <a:effectLst/>
                <a:latin typeface="+mj-lt"/>
              </a:rPr>
              <a:t>Performance Analysis</a:t>
            </a:r>
            <a:r>
              <a:rPr kumimoji="0" lang="en-US" altLang="en-US" sz="2000" b="0" i="0" u="none" strike="noStrike" cap="none" normalizeH="0" baseline="0" dirty="0">
                <a:ln>
                  <a:noFill/>
                </a:ln>
                <a:effectLst/>
                <a:latin typeface="+mj-lt"/>
              </a:rPr>
              <a:t>: Averaged metrics to estimate generalization performance.</a:t>
            </a:r>
          </a:p>
          <a:p>
            <a:pPr marL="0" marR="0" lvl="0" indent="0" defTabSz="914400" rtl="0" eaLnBrk="0" fontAlgn="base" latinLnBrk="0" hangingPunct="0">
              <a:spcBef>
                <a:spcPct val="0"/>
              </a:spcBef>
              <a:spcAft>
                <a:spcPts val="600"/>
              </a:spcAft>
              <a:buClrTx/>
              <a:buSzTx/>
              <a:buFontTx/>
              <a:buNone/>
              <a:tabLst/>
            </a:pPr>
            <a:endParaRPr kumimoji="0" lang="en-US" altLang="en-US" sz="1800" b="0" i="0" u="none" strike="noStrike" cap="none" normalizeH="0" baseline="0" dirty="0">
              <a:ln>
                <a:noFill/>
              </a:ln>
              <a:effectLst/>
              <a:latin typeface="Arial" panose="020B0604020202020204" pitchFamily="34" charset="0"/>
            </a:endParaRPr>
          </a:p>
        </p:txBody>
      </p:sp>
      <p:pic>
        <p:nvPicPr>
          <p:cNvPr id="5" name="Picture 4" descr="Cubi collegati da una linea rossa">
            <a:extLst>
              <a:ext uri="{FF2B5EF4-FFF2-40B4-BE49-F238E27FC236}">
                <a16:creationId xmlns:a16="http://schemas.microsoft.com/office/drawing/2014/main" id="{EE2F9B0F-1723-0721-3C3A-759DA26D51F9}"/>
              </a:ext>
            </a:extLst>
          </p:cNvPr>
          <p:cNvPicPr>
            <a:picLocks noChangeAspect="1"/>
          </p:cNvPicPr>
          <p:nvPr/>
        </p:nvPicPr>
        <p:blipFill>
          <a:blip r:embed="rId2"/>
          <a:srcRect l="16876" r="5890"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39093823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CED4D40-4B67-4331-AC48-79B82B4A47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ketch line">
            <a:extLst>
              <a:ext uri="{FF2B5EF4-FFF2-40B4-BE49-F238E27FC236}">
                <a16:creationId xmlns:a16="http://schemas.microsoft.com/office/drawing/2014/main" id="{670CEDEF-4F34-412E-84EE-329C1E936A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07702" y="1733454"/>
            <a:ext cx="4572000" cy="18288"/>
          </a:xfrm>
          <a:custGeom>
            <a:avLst/>
            <a:gdLst>
              <a:gd name="connsiteX0" fmla="*/ 0 w 4572000"/>
              <a:gd name="connsiteY0" fmla="*/ 0 h 18288"/>
              <a:gd name="connsiteX1" fmla="*/ 515983 w 4572000"/>
              <a:gd name="connsiteY1" fmla="*/ 0 h 18288"/>
              <a:gd name="connsiteX2" fmla="*/ 1031966 w 4572000"/>
              <a:gd name="connsiteY2" fmla="*/ 0 h 18288"/>
              <a:gd name="connsiteX3" fmla="*/ 1639389 w 4572000"/>
              <a:gd name="connsiteY3" fmla="*/ 0 h 18288"/>
              <a:gd name="connsiteX4" fmla="*/ 2383971 w 4572000"/>
              <a:gd name="connsiteY4" fmla="*/ 0 h 18288"/>
              <a:gd name="connsiteX5" fmla="*/ 2945674 w 4572000"/>
              <a:gd name="connsiteY5" fmla="*/ 0 h 18288"/>
              <a:gd name="connsiteX6" fmla="*/ 3507377 w 4572000"/>
              <a:gd name="connsiteY6" fmla="*/ 0 h 18288"/>
              <a:gd name="connsiteX7" fmla="*/ 4572000 w 4572000"/>
              <a:gd name="connsiteY7" fmla="*/ 0 h 18288"/>
              <a:gd name="connsiteX8" fmla="*/ 4572000 w 4572000"/>
              <a:gd name="connsiteY8" fmla="*/ 18288 h 18288"/>
              <a:gd name="connsiteX9" fmla="*/ 3873137 w 4572000"/>
              <a:gd name="connsiteY9" fmla="*/ 18288 h 18288"/>
              <a:gd name="connsiteX10" fmla="*/ 3311434 w 4572000"/>
              <a:gd name="connsiteY10" fmla="*/ 18288 h 18288"/>
              <a:gd name="connsiteX11" fmla="*/ 2749731 w 4572000"/>
              <a:gd name="connsiteY11" fmla="*/ 18288 h 18288"/>
              <a:gd name="connsiteX12" fmla="*/ 2050869 w 4572000"/>
              <a:gd name="connsiteY12" fmla="*/ 18288 h 18288"/>
              <a:gd name="connsiteX13" fmla="*/ 1306286 w 4572000"/>
              <a:gd name="connsiteY13" fmla="*/ 18288 h 18288"/>
              <a:gd name="connsiteX14" fmla="*/ 790303 w 4572000"/>
              <a:gd name="connsiteY14" fmla="*/ 18288 h 18288"/>
              <a:gd name="connsiteX15" fmla="*/ 0 w 4572000"/>
              <a:gd name="connsiteY15" fmla="*/ 18288 h 18288"/>
              <a:gd name="connsiteX16" fmla="*/ 0 w 45720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72000" h="18288" fill="none" extrusionOk="0">
                <a:moveTo>
                  <a:pt x="0" y="0"/>
                </a:moveTo>
                <a:cubicBezTo>
                  <a:pt x="105156" y="-20963"/>
                  <a:pt x="340432" y="822"/>
                  <a:pt x="515983" y="0"/>
                </a:cubicBezTo>
                <a:cubicBezTo>
                  <a:pt x="691534" y="-822"/>
                  <a:pt x="850679" y="16479"/>
                  <a:pt x="1031966" y="0"/>
                </a:cubicBezTo>
                <a:cubicBezTo>
                  <a:pt x="1213253" y="-16479"/>
                  <a:pt x="1443646" y="-18730"/>
                  <a:pt x="1639389" y="0"/>
                </a:cubicBezTo>
                <a:cubicBezTo>
                  <a:pt x="1835132" y="18730"/>
                  <a:pt x="2159975" y="18531"/>
                  <a:pt x="2383971" y="0"/>
                </a:cubicBezTo>
                <a:cubicBezTo>
                  <a:pt x="2607967" y="-18531"/>
                  <a:pt x="2719096" y="-12030"/>
                  <a:pt x="2945674" y="0"/>
                </a:cubicBezTo>
                <a:cubicBezTo>
                  <a:pt x="3172252" y="12030"/>
                  <a:pt x="3269167" y="27666"/>
                  <a:pt x="3507377" y="0"/>
                </a:cubicBezTo>
                <a:cubicBezTo>
                  <a:pt x="3745587" y="-27666"/>
                  <a:pt x="4116741" y="18705"/>
                  <a:pt x="4572000" y="0"/>
                </a:cubicBezTo>
                <a:cubicBezTo>
                  <a:pt x="4572895" y="8974"/>
                  <a:pt x="4571454" y="9359"/>
                  <a:pt x="4572000" y="18288"/>
                </a:cubicBezTo>
                <a:cubicBezTo>
                  <a:pt x="4374698" y="3942"/>
                  <a:pt x="4098874" y="-11042"/>
                  <a:pt x="3873137" y="18288"/>
                </a:cubicBezTo>
                <a:cubicBezTo>
                  <a:pt x="3647400" y="47618"/>
                  <a:pt x="3517055" y="5421"/>
                  <a:pt x="3311434" y="18288"/>
                </a:cubicBezTo>
                <a:cubicBezTo>
                  <a:pt x="3105813" y="31155"/>
                  <a:pt x="3025168" y="17856"/>
                  <a:pt x="2749731" y="18288"/>
                </a:cubicBezTo>
                <a:cubicBezTo>
                  <a:pt x="2474294" y="18720"/>
                  <a:pt x="2291766" y="-14168"/>
                  <a:pt x="2050869" y="18288"/>
                </a:cubicBezTo>
                <a:cubicBezTo>
                  <a:pt x="1809972" y="50744"/>
                  <a:pt x="1540276" y="46798"/>
                  <a:pt x="1306286" y="18288"/>
                </a:cubicBezTo>
                <a:cubicBezTo>
                  <a:pt x="1072296" y="-10222"/>
                  <a:pt x="972445" y="19645"/>
                  <a:pt x="790303" y="18288"/>
                </a:cubicBezTo>
                <a:cubicBezTo>
                  <a:pt x="608161" y="16931"/>
                  <a:pt x="200981" y="8241"/>
                  <a:pt x="0" y="18288"/>
                </a:cubicBezTo>
                <a:cubicBezTo>
                  <a:pt x="-229" y="14222"/>
                  <a:pt x="509" y="5816"/>
                  <a:pt x="0" y="0"/>
                </a:cubicBezTo>
                <a:close/>
              </a:path>
              <a:path w="4572000" h="18288" stroke="0" extrusionOk="0">
                <a:moveTo>
                  <a:pt x="0" y="0"/>
                </a:moveTo>
                <a:cubicBezTo>
                  <a:pt x="143285" y="-9565"/>
                  <a:pt x="327959" y="-11498"/>
                  <a:pt x="561703" y="0"/>
                </a:cubicBezTo>
                <a:cubicBezTo>
                  <a:pt x="795447" y="11498"/>
                  <a:pt x="838260" y="18255"/>
                  <a:pt x="1077686" y="0"/>
                </a:cubicBezTo>
                <a:cubicBezTo>
                  <a:pt x="1317112" y="-18255"/>
                  <a:pt x="1437472" y="23514"/>
                  <a:pt x="1639389" y="0"/>
                </a:cubicBezTo>
                <a:cubicBezTo>
                  <a:pt x="1841306" y="-23514"/>
                  <a:pt x="2037142" y="-12551"/>
                  <a:pt x="2292531" y="0"/>
                </a:cubicBezTo>
                <a:cubicBezTo>
                  <a:pt x="2547920" y="12551"/>
                  <a:pt x="2810436" y="-20352"/>
                  <a:pt x="2991394" y="0"/>
                </a:cubicBezTo>
                <a:cubicBezTo>
                  <a:pt x="3172352" y="20352"/>
                  <a:pt x="3530025" y="-13347"/>
                  <a:pt x="3735977" y="0"/>
                </a:cubicBezTo>
                <a:cubicBezTo>
                  <a:pt x="3941929" y="13347"/>
                  <a:pt x="4161497" y="34086"/>
                  <a:pt x="4572000" y="0"/>
                </a:cubicBezTo>
                <a:cubicBezTo>
                  <a:pt x="4571545" y="6162"/>
                  <a:pt x="4571903" y="11775"/>
                  <a:pt x="4572000" y="18288"/>
                </a:cubicBezTo>
                <a:cubicBezTo>
                  <a:pt x="4228040" y="36490"/>
                  <a:pt x="4199736" y="42557"/>
                  <a:pt x="3873137" y="18288"/>
                </a:cubicBezTo>
                <a:cubicBezTo>
                  <a:pt x="3546538" y="-5981"/>
                  <a:pt x="3472124" y="16809"/>
                  <a:pt x="3128554" y="18288"/>
                </a:cubicBezTo>
                <a:cubicBezTo>
                  <a:pt x="2784984" y="19767"/>
                  <a:pt x="2735896" y="-17781"/>
                  <a:pt x="2383971" y="18288"/>
                </a:cubicBezTo>
                <a:cubicBezTo>
                  <a:pt x="2032046" y="54357"/>
                  <a:pt x="2019324" y="2920"/>
                  <a:pt x="1867989" y="18288"/>
                </a:cubicBezTo>
                <a:cubicBezTo>
                  <a:pt x="1716654" y="33656"/>
                  <a:pt x="1418675" y="32575"/>
                  <a:pt x="1169126" y="18288"/>
                </a:cubicBezTo>
                <a:cubicBezTo>
                  <a:pt x="919577" y="4001"/>
                  <a:pt x="798537" y="16165"/>
                  <a:pt x="561703" y="18288"/>
                </a:cubicBezTo>
                <a:cubicBezTo>
                  <a:pt x="324869" y="20411"/>
                  <a:pt x="221395" y="-912"/>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Segnaposto contenuto 4">
            <a:extLst>
              <a:ext uri="{FF2B5EF4-FFF2-40B4-BE49-F238E27FC236}">
                <a16:creationId xmlns:a16="http://schemas.microsoft.com/office/drawing/2014/main" id="{2C88EB71-FF13-080A-1194-AC9B2C6C6EC5}"/>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p:blipFill>
        <p:spPr>
          <a:xfrm>
            <a:off x="1178301" y="2945125"/>
            <a:ext cx="10163309" cy="3912875"/>
          </a:xfrm>
          <a:prstGeom prst="rect">
            <a:avLst/>
          </a:prstGeom>
        </p:spPr>
      </p:pic>
      <p:graphicFrame>
        <p:nvGraphicFramePr>
          <p:cNvPr id="7" name="Segnaposto contenuto 3">
            <a:extLst>
              <a:ext uri="{FF2B5EF4-FFF2-40B4-BE49-F238E27FC236}">
                <a16:creationId xmlns:a16="http://schemas.microsoft.com/office/drawing/2014/main" id="{2B3A6805-BF71-4531-BED4-737BD26874E1}"/>
              </a:ext>
            </a:extLst>
          </p:cNvPr>
          <p:cNvGraphicFramePr>
            <a:graphicFrameLocks/>
          </p:cNvGraphicFramePr>
          <p:nvPr>
            <p:extLst>
              <p:ext uri="{D42A27DB-BD31-4B8C-83A1-F6EECF244321}">
                <p14:modId xmlns:p14="http://schemas.microsoft.com/office/powerpoint/2010/main" val="1672487051"/>
              </p:ext>
            </p:extLst>
          </p:nvPr>
        </p:nvGraphicFramePr>
        <p:xfrm>
          <a:off x="1621048" y="885396"/>
          <a:ext cx="8945305" cy="2204126"/>
        </p:xfrm>
        <a:graphic>
          <a:graphicData uri="http://schemas.openxmlformats.org/drawingml/2006/table">
            <a:tbl>
              <a:tblPr firstRow="1" bandRow="1">
                <a:tableStyleId>{00A15C55-8517-42AA-B614-E9B94910E393}</a:tableStyleId>
              </a:tblPr>
              <a:tblGrid>
                <a:gridCol w="1789061">
                  <a:extLst>
                    <a:ext uri="{9D8B030D-6E8A-4147-A177-3AD203B41FA5}">
                      <a16:colId xmlns:a16="http://schemas.microsoft.com/office/drawing/2014/main" val="95074525"/>
                    </a:ext>
                  </a:extLst>
                </a:gridCol>
                <a:gridCol w="1789061">
                  <a:extLst>
                    <a:ext uri="{9D8B030D-6E8A-4147-A177-3AD203B41FA5}">
                      <a16:colId xmlns:a16="http://schemas.microsoft.com/office/drawing/2014/main" val="2771669004"/>
                    </a:ext>
                  </a:extLst>
                </a:gridCol>
                <a:gridCol w="1789061">
                  <a:extLst>
                    <a:ext uri="{9D8B030D-6E8A-4147-A177-3AD203B41FA5}">
                      <a16:colId xmlns:a16="http://schemas.microsoft.com/office/drawing/2014/main" val="4225619057"/>
                    </a:ext>
                  </a:extLst>
                </a:gridCol>
                <a:gridCol w="1789061">
                  <a:extLst>
                    <a:ext uri="{9D8B030D-6E8A-4147-A177-3AD203B41FA5}">
                      <a16:colId xmlns:a16="http://schemas.microsoft.com/office/drawing/2014/main" val="1247694377"/>
                    </a:ext>
                  </a:extLst>
                </a:gridCol>
                <a:gridCol w="1789061">
                  <a:extLst>
                    <a:ext uri="{9D8B030D-6E8A-4147-A177-3AD203B41FA5}">
                      <a16:colId xmlns:a16="http://schemas.microsoft.com/office/drawing/2014/main" val="2473188839"/>
                    </a:ext>
                  </a:extLst>
                </a:gridCol>
              </a:tblGrid>
              <a:tr h="384931">
                <a:tc>
                  <a:txBody>
                    <a:bodyPr/>
                    <a:lstStyle/>
                    <a:p>
                      <a:r>
                        <a:rPr lang="en-GB" dirty="0"/>
                        <a:t>Model </a:t>
                      </a:r>
                    </a:p>
                  </a:txBody>
                  <a:tcPr/>
                </a:tc>
                <a:tc>
                  <a:txBody>
                    <a:bodyPr/>
                    <a:lstStyle/>
                    <a:p>
                      <a:r>
                        <a:rPr lang="en-GB" dirty="0"/>
                        <a:t>Accuracy </a:t>
                      </a:r>
                    </a:p>
                  </a:txBody>
                  <a:tcPr/>
                </a:tc>
                <a:tc>
                  <a:txBody>
                    <a:bodyPr/>
                    <a:lstStyle/>
                    <a:p>
                      <a:r>
                        <a:rPr lang="en-GB" dirty="0"/>
                        <a:t>Precision</a:t>
                      </a:r>
                    </a:p>
                  </a:txBody>
                  <a:tcPr/>
                </a:tc>
                <a:tc>
                  <a:txBody>
                    <a:bodyPr/>
                    <a:lstStyle/>
                    <a:p>
                      <a:r>
                        <a:rPr lang="en-GB" dirty="0"/>
                        <a:t>Recall</a:t>
                      </a:r>
                    </a:p>
                  </a:txBody>
                  <a:tcPr/>
                </a:tc>
                <a:tc>
                  <a:txBody>
                    <a:bodyPr/>
                    <a:lstStyle/>
                    <a:p>
                      <a:r>
                        <a:rPr lang="en-GB" dirty="0"/>
                        <a:t>F1 Score </a:t>
                      </a:r>
                    </a:p>
                  </a:txBody>
                  <a:tcPr/>
                </a:tc>
                <a:extLst>
                  <a:ext uri="{0D108BD9-81ED-4DB2-BD59-A6C34878D82A}">
                    <a16:rowId xmlns:a16="http://schemas.microsoft.com/office/drawing/2014/main" val="3301805047"/>
                  </a:ext>
                </a:extLst>
              </a:tr>
              <a:tr h="384931">
                <a:tc>
                  <a:txBody>
                    <a:bodyPr/>
                    <a:lstStyle/>
                    <a:p>
                      <a:r>
                        <a:rPr lang="en-GB" dirty="0"/>
                        <a:t>SVM</a:t>
                      </a:r>
                    </a:p>
                  </a:txBody>
                  <a:tcPr/>
                </a:tc>
                <a:tc>
                  <a:txBody>
                    <a:bodyPr/>
                    <a:lstStyle/>
                    <a:p>
                      <a:r>
                        <a:rPr lang="en-GB" sz="1800" b="1" i="0" kern="1200" dirty="0">
                          <a:solidFill>
                            <a:schemeClr val="dk1"/>
                          </a:solidFill>
                          <a:effectLst/>
                          <a:latin typeface="+mn-lt"/>
                          <a:ea typeface="+mn-ea"/>
                          <a:cs typeface="+mn-cs"/>
                        </a:rPr>
                        <a:t>0.985657</a:t>
                      </a:r>
                      <a:endParaRPr lang="en-GB" b="1" dirty="0"/>
                    </a:p>
                  </a:txBody>
                  <a:tcPr/>
                </a:tc>
                <a:tc>
                  <a:txBody>
                    <a:bodyPr/>
                    <a:lstStyle/>
                    <a:p>
                      <a:r>
                        <a:rPr lang="en-GB" sz="1800" b="0" i="0" kern="1200" dirty="0">
                          <a:solidFill>
                            <a:schemeClr val="dk1"/>
                          </a:solidFill>
                          <a:effectLst/>
                          <a:latin typeface="+mn-lt"/>
                          <a:ea typeface="+mn-ea"/>
                          <a:cs typeface="+mn-cs"/>
                        </a:rPr>
                        <a:t>0.976143 </a:t>
                      </a:r>
                      <a:endParaRPr lang="en-GB" dirty="0"/>
                    </a:p>
                  </a:txBody>
                  <a:tcPr/>
                </a:tc>
                <a:tc>
                  <a:txBody>
                    <a:bodyPr/>
                    <a:lstStyle/>
                    <a:p>
                      <a:r>
                        <a:rPr lang="en-GB" sz="1800" b="1" i="0" kern="1200" dirty="0">
                          <a:solidFill>
                            <a:schemeClr val="dk1"/>
                          </a:solidFill>
                          <a:effectLst/>
                          <a:latin typeface="+mn-lt"/>
                          <a:ea typeface="+mn-ea"/>
                          <a:cs typeface="+mn-cs"/>
                        </a:rPr>
                        <a:t>0.972285</a:t>
                      </a:r>
                      <a:r>
                        <a:rPr lang="en-GB" b="1" dirty="0"/>
                        <a:t> </a:t>
                      </a:r>
                    </a:p>
                  </a:txBody>
                  <a:tcPr/>
                </a:tc>
                <a:tc>
                  <a:txBody>
                    <a:bodyPr/>
                    <a:lstStyle/>
                    <a:p>
                      <a:r>
                        <a:rPr lang="en-GB" sz="1800" b="1" i="0" kern="1200" dirty="0">
                          <a:solidFill>
                            <a:schemeClr val="dk1"/>
                          </a:solidFill>
                          <a:effectLst/>
                          <a:latin typeface="+mn-lt"/>
                          <a:ea typeface="+mn-ea"/>
                          <a:cs typeface="+mn-cs"/>
                        </a:rPr>
                        <a:t>0.974201</a:t>
                      </a:r>
                      <a:r>
                        <a:rPr lang="en-GB" b="1" dirty="0"/>
                        <a:t> </a:t>
                      </a:r>
                    </a:p>
                  </a:txBody>
                  <a:tcPr/>
                </a:tc>
                <a:extLst>
                  <a:ext uri="{0D108BD9-81ED-4DB2-BD59-A6C34878D82A}">
                    <a16:rowId xmlns:a16="http://schemas.microsoft.com/office/drawing/2014/main" val="3497678626"/>
                  </a:ext>
                </a:extLst>
              </a:tr>
              <a:tr h="384931">
                <a:tc>
                  <a:txBody>
                    <a:bodyPr/>
                    <a:lstStyle/>
                    <a:p>
                      <a:r>
                        <a:rPr lang="en-GB" dirty="0"/>
                        <a:t>Random Forest</a:t>
                      </a:r>
                    </a:p>
                  </a:txBody>
                  <a:tcPr/>
                </a:tc>
                <a:tc>
                  <a:txBody>
                    <a:bodyPr/>
                    <a:lstStyle/>
                    <a:p>
                      <a:r>
                        <a:rPr lang="en-GB" sz="1800" b="0" i="0" kern="1200" dirty="0">
                          <a:solidFill>
                            <a:schemeClr val="dk1"/>
                          </a:solidFill>
                          <a:effectLst/>
                          <a:latin typeface="+mn-lt"/>
                          <a:ea typeface="+mn-ea"/>
                          <a:cs typeface="+mn-cs"/>
                        </a:rPr>
                        <a:t>0.968203</a:t>
                      </a:r>
                      <a:endParaRPr lang="en-GB" dirty="0"/>
                    </a:p>
                  </a:txBody>
                  <a:tcPr/>
                </a:tc>
                <a:tc>
                  <a:txBody>
                    <a:bodyPr/>
                    <a:lstStyle/>
                    <a:p>
                      <a:r>
                        <a:rPr lang="en-GB" sz="1800" b="1" i="0" kern="1200" dirty="0">
                          <a:solidFill>
                            <a:schemeClr val="dk1"/>
                          </a:solidFill>
                          <a:effectLst/>
                          <a:latin typeface="+mn-lt"/>
                          <a:ea typeface="+mn-ea"/>
                          <a:cs typeface="+mn-cs"/>
                        </a:rPr>
                        <a:t>0.979226</a:t>
                      </a:r>
                      <a:endParaRPr lang="en-GB" b="1" dirty="0"/>
                    </a:p>
                  </a:txBody>
                  <a:tcPr/>
                </a:tc>
                <a:tc>
                  <a:txBody>
                    <a:bodyPr/>
                    <a:lstStyle/>
                    <a:p>
                      <a:r>
                        <a:rPr lang="en-GB" sz="1800" b="0" i="0" kern="1200" dirty="0">
                          <a:solidFill>
                            <a:schemeClr val="dk1"/>
                          </a:solidFill>
                          <a:effectLst/>
                          <a:latin typeface="+mn-lt"/>
                          <a:ea typeface="+mn-ea"/>
                          <a:cs typeface="+mn-cs"/>
                        </a:rPr>
                        <a:t>0.905056</a:t>
                      </a:r>
                      <a:endParaRPr lang="en-GB" dirty="0"/>
                    </a:p>
                  </a:txBody>
                  <a:tcPr/>
                </a:tc>
                <a:tc>
                  <a:txBody>
                    <a:bodyPr/>
                    <a:lstStyle/>
                    <a:p>
                      <a:r>
                        <a:rPr lang="en-GB" sz="1800" b="0" i="0" kern="1200" dirty="0">
                          <a:solidFill>
                            <a:schemeClr val="dk1"/>
                          </a:solidFill>
                          <a:effectLst/>
                          <a:latin typeface="+mn-lt"/>
                          <a:ea typeface="+mn-ea"/>
                          <a:cs typeface="+mn-cs"/>
                        </a:rPr>
                        <a:t>0.940626</a:t>
                      </a:r>
                      <a:endParaRPr lang="en-GB" dirty="0"/>
                    </a:p>
                  </a:txBody>
                  <a:tcPr/>
                </a:tc>
                <a:extLst>
                  <a:ext uri="{0D108BD9-81ED-4DB2-BD59-A6C34878D82A}">
                    <a16:rowId xmlns:a16="http://schemas.microsoft.com/office/drawing/2014/main" val="2281894589"/>
                  </a:ext>
                </a:extLst>
              </a:tr>
              <a:tr h="384931">
                <a:tc>
                  <a:txBody>
                    <a:bodyPr/>
                    <a:lstStyle/>
                    <a:p>
                      <a:r>
                        <a:rPr lang="en-GB" sz="1800" b="0" kern="1200" dirty="0">
                          <a:solidFill>
                            <a:schemeClr val="dk1"/>
                          </a:solidFill>
                          <a:effectLst/>
                        </a:rPr>
                        <a:t>Decision Tree</a:t>
                      </a:r>
                      <a:endParaRPr lang="en-GB" dirty="0"/>
                    </a:p>
                  </a:txBody>
                  <a:tcPr/>
                </a:tc>
                <a:tc>
                  <a:txBody>
                    <a:bodyPr/>
                    <a:lstStyle/>
                    <a:p>
                      <a:r>
                        <a:rPr lang="en-GB" sz="1800" b="0" i="0" kern="1200" dirty="0">
                          <a:solidFill>
                            <a:schemeClr val="dk1"/>
                          </a:solidFill>
                          <a:effectLst/>
                          <a:latin typeface="+mn-lt"/>
                          <a:ea typeface="+mn-ea"/>
                          <a:cs typeface="+mn-cs"/>
                        </a:rPr>
                        <a:t>0.947026</a:t>
                      </a:r>
                      <a:endParaRPr lang="en-GB" dirty="0"/>
                    </a:p>
                  </a:txBody>
                  <a:tcPr/>
                </a:tc>
                <a:tc>
                  <a:txBody>
                    <a:bodyPr/>
                    <a:lstStyle/>
                    <a:p>
                      <a:r>
                        <a:rPr lang="en-GB" sz="1800" b="0" i="0" kern="1200" dirty="0">
                          <a:solidFill>
                            <a:schemeClr val="dk1"/>
                          </a:solidFill>
                          <a:effectLst/>
                          <a:latin typeface="+mn-lt"/>
                          <a:ea typeface="+mn-ea"/>
                          <a:cs typeface="+mn-cs"/>
                        </a:rPr>
                        <a:t>0.899233</a:t>
                      </a:r>
                      <a:endParaRPr lang="en-GB" dirty="0"/>
                    </a:p>
                  </a:txBody>
                  <a:tcPr/>
                </a:tc>
                <a:tc>
                  <a:txBody>
                    <a:bodyPr/>
                    <a:lstStyle/>
                    <a:p>
                      <a:r>
                        <a:rPr lang="en-GB" sz="1800" b="0" i="0" kern="1200" dirty="0">
                          <a:solidFill>
                            <a:schemeClr val="dk1"/>
                          </a:solidFill>
                          <a:effectLst/>
                          <a:latin typeface="+mn-lt"/>
                          <a:ea typeface="+mn-ea"/>
                          <a:cs typeface="+mn-cs"/>
                        </a:rPr>
                        <a:t>0.912300</a:t>
                      </a:r>
                      <a:endParaRPr lang="en-GB" dirty="0"/>
                    </a:p>
                  </a:txBody>
                  <a:tcPr/>
                </a:tc>
                <a:tc>
                  <a:txBody>
                    <a:bodyPr/>
                    <a:lstStyle/>
                    <a:p>
                      <a:r>
                        <a:rPr lang="en-GB" sz="1800" b="0" i="0" kern="1200" dirty="0">
                          <a:solidFill>
                            <a:schemeClr val="dk1"/>
                          </a:solidFill>
                          <a:effectLst/>
                          <a:latin typeface="+mn-lt"/>
                          <a:ea typeface="+mn-ea"/>
                          <a:cs typeface="+mn-cs"/>
                        </a:rPr>
                        <a:t>0.905666</a:t>
                      </a:r>
                      <a:endParaRPr lang="en-GB" dirty="0"/>
                    </a:p>
                  </a:txBody>
                  <a:tcPr/>
                </a:tc>
                <a:extLst>
                  <a:ext uri="{0D108BD9-81ED-4DB2-BD59-A6C34878D82A}">
                    <a16:rowId xmlns:a16="http://schemas.microsoft.com/office/drawing/2014/main" val="1662455021"/>
                  </a:ext>
                </a:extLst>
              </a:tr>
              <a:tr h="664402">
                <a:tc>
                  <a:txBody>
                    <a:bodyPr/>
                    <a:lstStyle/>
                    <a:p>
                      <a:r>
                        <a:rPr lang="en-GB" dirty="0"/>
                        <a:t>Logistic Regression</a:t>
                      </a:r>
                    </a:p>
                  </a:txBody>
                  <a:tcPr/>
                </a:tc>
                <a:tc>
                  <a:txBody>
                    <a:bodyPr/>
                    <a:lstStyle/>
                    <a:p>
                      <a:r>
                        <a:rPr lang="en-GB" sz="1800" b="0" i="0" kern="1200" dirty="0">
                          <a:solidFill>
                            <a:schemeClr val="dk1"/>
                          </a:solidFill>
                          <a:effectLst/>
                          <a:latin typeface="+mn-lt"/>
                          <a:ea typeface="+mn-ea"/>
                          <a:cs typeface="+mn-cs"/>
                        </a:rPr>
                        <a:t>0.979781</a:t>
                      </a:r>
                      <a:endParaRPr lang="en-GB" dirty="0"/>
                    </a:p>
                  </a:txBody>
                  <a:tcPr/>
                </a:tc>
                <a:tc>
                  <a:txBody>
                    <a:bodyPr/>
                    <a:lstStyle/>
                    <a:p>
                      <a:r>
                        <a:rPr lang="en-GB" sz="1800" b="0" i="0" kern="1200" dirty="0">
                          <a:solidFill>
                            <a:schemeClr val="dk1"/>
                          </a:solidFill>
                          <a:effectLst/>
                          <a:latin typeface="+mn-lt"/>
                          <a:ea typeface="+mn-ea"/>
                          <a:cs typeface="+mn-cs"/>
                        </a:rPr>
                        <a:t>0.973002</a:t>
                      </a:r>
                      <a:endParaRPr lang="en-GB" dirty="0"/>
                    </a:p>
                  </a:txBody>
                  <a:tcPr/>
                </a:tc>
                <a:tc>
                  <a:txBody>
                    <a:bodyPr/>
                    <a:lstStyle/>
                    <a:p>
                      <a:r>
                        <a:rPr lang="en-GB" sz="1800" b="0" i="0" kern="1200" dirty="0">
                          <a:solidFill>
                            <a:schemeClr val="dk1"/>
                          </a:solidFill>
                          <a:effectLst/>
                          <a:latin typeface="+mn-lt"/>
                          <a:ea typeface="+mn-ea"/>
                          <a:cs typeface="+mn-cs"/>
                        </a:rPr>
                        <a:t>0.953873 </a:t>
                      </a:r>
                      <a:endParaRPr lang="en-GB" dirty="0"/>
                    </a:p>
                  </a:txBody>
                  <a:tcPr/>
                </a:tc>
                <a:tc>
                  <a:txBody>
                    <a:bodyPr/>
                    <a:lstStyle/>
                    <a:p>
                      <a:r>
                        <a:rPr lang="en-GB" sz="1800" b="0" i="0" kern="1200" dirty="0">
                          <a:solidFill>
                            <a:schemeClr val="dk1"/>
                          </a:solidFill>
                          <a:effectLst/>
                          <a:latin typeface="+mn-lt"/>
                          <a:ea typeface="+mn-ea"/>
                          <a:cs typeface="+mn-cs"/>
                        </a:rPr>
                        <a:t>0.963327</a:t>
                      </a:r>
                      <a:endParaRPr lang="en-GB" dirty="0"/>
                    </a:p>
                  </a:txBody>
                  <a:tcPr/>
                </a:tc>
                <a:extLst>
                  <a:ext uri="{0D108BD9-81ED-4DB2-BD59-A6C34878D82A}">
                    <a16:rowId xmlns:a16="http://schemas.microsoft.com/office/drawing/2014/main" val="3459576219"/>
                  </a:ext>
                </a:extLst>
              </a:tr>
            </a:tbl>
          </a:graphicData>
        </a:graphic>
      </p:graphicFrame>
      <p:sp>
        <p:nvSpPr>
          <p:cNvPr id="6" name="CasellaDiTesto 5">
            <a:extLst>
              <a:ext uri="{FF2B5EF4-FFF2-40B4-BE49-F238E27FC236}">
                <a16:creationId xmlns:a16="http://schemas.microsoft.com/office/drawing/2014/main" id="{561BE8D1-11A8-5759-9700-3679237FD4B5}"/>
              </a:ext>
            </a:extLst>
          </p:cNvPr>
          <p:cNvSpPr txBox="1"/>
          <p:nvPr/>
        </p:nvSpPr>
        <p:spPr>
          <a:xfrm>
            <a:off x="3236058" y="432619"/>
            <a:ext cx="5715283" cy="369332"/>
          </a:xfrm>
          <a:prstGeom prst="rect">
            <a:avLst/>
          </a:prstGeom>
          <a:noFill/>
        </p:spPr>
        <p:txBody>
          <a:bodyPr wrap="none" rtlCol="0">
            <a:spAutoFit/>
          </a:bodyPr>
          <a:lstStyle/>
          <a:p>
            <a:r>
              <a:rPr lang="it-IT" b="1" i="1" dirty="0" err="1"/>
              <a:t>Averaged</a:t>
            </a:r>
            <a:r>
              <a:rPr lang="it-IT" b="1" i="1" dirty="0"/>
              <a:t> </a:t>
            </a:r>
            <a:r>
              <a:rPr lang="it-IT" b="1" i="1" dirty="0" err="1"/>
              <a:t>metrics</a:t>
            </a:r>
            <a:r>
              <a:rPr lang="it-IT" b="1" i="1" dirty="0"/>
              <a:t> </a:t>
            </a:r>
            <a:r>
              <a:rPr lang="it-IT" b="1" i="1" dirty="0" err="1"/>
              <a:t>obtainted</a:t>
            </a:r>
            <a:r>
              <a:rPr lang="it-IT" b="1" i="1" dirty="0"/>
              <a:t> </a:t>
            </a:r>
            <a:r>
              <a:rPr lang="it-IT" b="1" i="1" dirty="0" err="1"/>
              <a:t>using</a:t>
            </a:r>
            <a:r>
              <a:rPr lang="it-IT" b="1" i="1" dirty="0"/>
              <a:t> 10-cross </a:t>
            </a:r>
            <a:r>
              <a:rPr lang="it-IT" b="1" i="1" dirty="0" err="1"/>
              <a:t>validation</a:t>
            </a:r>
            <a:endParaRPr lang="en-GB" b="1" i="1" dirty="0"/>
          </a:p>
        </p:txBody>
      </p:sp>
    </p:spTree>
    <p:extLst>
      <p:ext uri="{BB962C8B-B14F-4D97-AF65-F5344CB8AC3E}">
        <p14:creationId xmlns:p14="http://schemas.microsoft.com/office/powerpoint/2010/main" val="3755576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4DC0B97-42BE-8D91-57EA-ED374B2674FA}"/>
              </a:ext>
            </a:extLst>
          </p:cNvPr>
          <p:cNvSpPr>
            <a:spLocks noGrp="1"/>
          </p:cNvSpPr>
          <p:nvPr>
            <p:ph type="title"/>
          </p:nvPr>
        </p:nvSpPr>
        <p:spPr>
          <a:xfrm>
            <a:off x="630936" y="640080"/>
            <a:ext cx="4818888" cy="1481328"/>
          </a:xfrm>
        </p:spPr>
        <p:txBody>
          <a:bodyPr anchor="b">
            <a:normAutofit/>
          </a:bodyPr>
          <a:lstStyle/>
          <a:p>
            <a:r>
              <a:rPr lang="it-IT" sz="5400" b="1" i="1" dirty="0" err="1"/>
              <a:t>Validation</a:t>
            </a:r>
            <a:endParaRPr lang="en-GB" sz="5400" b="1" i="1" dirty="0"/>
          </a:p>
        </p:txBody>
      </p:sp>
      <p:sp>
        <p:nvSpPr>
          <p:cNvPr id="37"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
            <a:extLst>
              <a:ext uri="{FF2B5EF4-FFF2-40B4-BE49-F238E27FC236}">
                <a16:creationId xmlns:a16="http://schemas.microsoft.com/office/drawing/2014/main" id="{CA20E75D-D1CD-D189-1778-6ED8E47A8560}"/>
              </a:ext>
            </a:extLst>
          </p:cNvPr>
          <p:cNvSpPr>
            <a:spLocks noGrp="1" noChangeArrowheads="1"/>
          </p:cNvSpPr>
          <p:nvPr>
            <p:ph idx="1"/>
          </p:nvPr>
        </p:nvSpPr>
        <p:spPr bwMode="auto">
          <a:xfrm>
            <a:off x="542446" y="2670048"/>
            <a:ext cx="5468112" cy="3547872"/>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anchor="t" anchorCtr="0" compatLnSpc="1">
            <a:prstTxWarp prst="textNoShape">
              <a:avLst/>
            </a:prstTxWarp>
            <a:normAutofit/>
          </a:bodyPr>
          <a:lstStyle/>
          <a:p>
            <a:pPr marL="0" marR="0" lvl="0" indent="0" defTabSz="914400" rtl="0" eaLnBrk="0" fontAlgn="base" latinLnBrk="0" hangingPunct="0">
              <a:spcBef>
                <a:spcPct val="0"/>
              </a:spcBef>
              <a:spcAft>
                <a:spcPts val="600"/>
              </a:spcAft>
              <a:buClrTx/>
              <a:buSzTx/>
              <a:buFontTx/>
              <a:buNone/>
              <a:tabLst/>
            </a:pPr>
            <a:r>
              <a:rPr kumimoji="0" lang="en-US" altLang="en-US" sz="1900" b="1" i="0" u="none" strike="noStrike" cap="none" normalizeH="0" baseline="0" dirty="0">
                <a:ln>
                  <a:noFill/>
                </a:ln>
                <a:effectLst/>
                <a:latin typeface="Aptos Corpo"/>
              </a:rPr>
              <a:t>Statistical Comparison of Models</a:t>
            </a:r>
          </a:p>
          <a:p>
            <a:pPr marL="457200" marR="0" lvl="0" indent="-457200" defTabSz="914400" rtl="0" eaLnBrk="0" fontAlgn="base" latinLnBrk="0" hangingPunct="0">
              <a:spcBef>
                <a:spcPct val="0"/>
              </a:spcBef>
              <a:spcAft>
                <a:spcPts val="600"/>
              </a:spcAft>
              <a:buClrTx/>
              <a:buSzTx/>
              <a:buFont typeface="+mj-lt"/>
              <a:buAutoNum type="arabicPeriod"/>
              <a:tabLst/>
            </a:pPr>
            <a:r>
              <a:rPr kumimoji="0" lang="en-US" altLang="en-US" sz="1900" b="1" i="0" u="none" strike="noStrike" cap="none" normalizeH="0" baseline="0" dirty="0">
                <a:ln>
                  <a:noFill/>
                </a:ln>
                <a:effectLst/>
                <a:latin typeface="Aptos Corpo"/>
              </a:rPr>
              <a:t>F1-Score Selection</a:t>
            </a:r>
            <a:r>
              <a:rPr kumimoji="0" lang="en-US" altLang="en-US" sz="1900" b="0" i="0" u="none" strike="noStrike" cap="none" normalizeH="0" baseline="0" dirty="0">
                <a:ln>
                  <a:noFill/>
                </a:ln>
                <a:effectLst/>
                <a:latin typeface="Aptos Corpo"/>
              </a:rPr>
              <a:t>: Chosen for its balance of precision and recall, crucial for spam detection. </a:t>
            </a:r>
          </a:p>
          <a:p>
            <a:pPr marL="457200" marR="0" lvl="0" indent="-457200" defTabSz="914400" rtl="0" eaLnBrk="0" fontAlgn="base" latinLnBrk="0" hangingPunct="0">
              <a:spcBef>
                <a:spcPct val="0"/>
              </a:spcBef>
              <a:spcAft>
                <a:spcPts val="600"/>
              </a:spcAft>
              <a:buClrTx/>
              <a:buSzTx/>
              <a:buFont typeface="+mj-lt"/>
              <a:buAutoNum type="arabicPeriod"/>
              <a:tabLst/>
            </a:pPr>
            <a:r>
              <a:rPr lang="en-US" altLang="en-US" sz="1900" b="1" dirty="0">
                <a:latin typeface="Aptos Corpo"/>
              </a:rPr>
              <a:t>Wilcoxon</a:t>
            </a:r>
            <a:r>
              <a:rPr kumimoji="0" lang="en-US" altLang="en-US" sz="1900" b="1" i="0" u="none" strike="noStrike" cap="none" normalizeH="0" baseline="0" dirty="0">
                <a:ln>
                  <a:noFill/>
                </a:ln>
                <a:effectLst/>
                <a:latin typeface="Aptos Corpo"/>
              </a:rPr>
              <a:t> Test</a:t>
            </a:r>
            <a:r>
              <a:rPr kumimoji="0" lang="en-US" altLang="en-US" sz="1900" b="0" i="0" u="none" strike="noStrike" cap="none" normalizeH="0" baseline="0" dirty="0">
                <a:ln>
                  <a:noFill/>
                </a:ln>
                <a:effectLst/>
                <a:latin typeface="Aptos Corpo"/>
              </a:rPr>
              <a:t>: Used to assess significant differences in F1-scores across models; </a:t>
            </a:r>
            <a:br>
              <a:rPr kumimoji="0" lang="en-US" altLang="en-US" sz="1900" b="0" i="0" u="none" strike="noStrike" cap="none" normalizeH="0" baseline="0" dirty="0">
                <a:ln>
                  <a:noFill/>
                </a:ln>
                <a:effectLst/>
                <a:latin typeface="Aptos Corpo"/>
              </a:rPr>
            </a:br>
            <a:r>
              <a:rPr kumimoji="0" lang="en-US" altLang="en-US" sz="1900" b="0" i="0" u="none" strike="noStrike" cap="none" normalizeH="0" baseline="0" dirty="0">
                <a:ln>
                  <a:noFill/>
                </a:ln>
                <a:effectLst/>
                <a:latin typeface="Aptos Corpo"/>
              </a:rPr>
              <a:t>p-value &lt; 0.05 indicates significance</a:t>
            </a:r>
            <a:r>
              <a:rPr lang="en-US" altLang="en-US" sz="1900" dirty="0">
                <a:latin typeface="Aptos Corpo"/>
              </a:rPr>
              <a:t> </a:t>
            </a:r>
            <a:r>
              <a:rPr lang="en-GB" sz="1900" dirty="0">
                <a:latin typeface="Aptos Corpo"/>
              </a:rPr>
              <a:t>differences</a:t>
            </a:r>
          </a:p>
          <a:p>
            <a:pPr marL="457200" marR="0" lvl="0" indent="-457200" defTabSz="914400" rtl="0" eaLnBrk="0" fontAlgn="base" latinLnBrk="0" hangingPunct="0">
              <a:spcBef>
                <a:spcPct val="0"/>
              </a:spcBef>
              <a:spcAft>
                <a:spcPts val="600"/>
              </a:spcAft>
              <a:buClrTx/>
              <a:buSzTx/>
              <a:buFont typeface="+mj-lt"/>
              <a:buAutoNum type="arabicPeriod"/>
              <a:tabLst/>
            </a:pPr>
            <a:r>
              <a:rPr kumimoji="0" lang="en-US" altLang="en-US" sz="1900" b="1" i="0" u="none" strike="noStrike" cap="none" normalizeH="0" baseline="0" dirty="0">
                <a:ln>
                  <a:noFill/>
                </a:ln>
                <a:effectLst/>
                <a:latin typeface="Aptos Corpo"/>
              </a:rPr>
              <a:t>Visualization</a:t>
            </a:r>
            <a:r>
              <a:rPr kumimoji="0" lang="en-US" altLang="en-US" sz="1900" b="0" i="0" u="none" strike="noStrike" cap="none" normalizeH="0" baseline="0" dirty="0">
                <a:ln>
                  <a:noFill/>
                </a:ln>
                <a:effectLst/>
                <a:latin typeface="Aptos Corpo"/>
              </a:rPr>
              <a:t>: Boxplots illustrated F1-score variability across folds. </a:t>
            </a:r>
            <a:endParaRPr lang="en-US" altLang="en-US" sz="1900" dirty="0">
              <a:latin typeface="Aptos Corpo"/>
            </a:endParaRPr>
          </a:p>
          <a:p>
            <a:pPr marL="342900" marR="0" lvl="0" indent="-342900" defTabSz="914400" rtl="0" eaLnBrk="0" fontAlgn="base" latinLnBrk="0" hangingPunct="0">
              <a:spcBef>
                <a:spcPct val="0"/>
              </a:spcBef>
              <a:spcAft>
                <a:spcPts val="600"/>
              </a:spcAft>
              <a:buClrTx/>
              <a:buSzTx/>
              <a:buFont typeface="+mj-lt"/>
              <a:buAutoNum type="arabicPeriod"/>
              <a:tabLst/>
            </a:pPr>
            <a:r>
              <a:rPr lang="en-GB" sz="1800" b="1" dirty="0"/>
              <a:t>Error Rate Calculation: </a:t>
            </a:r>
            <a:r>
              <a:rPr lang="en-GB" sz="1800" dirty="0"/>
              <a:t>Error Rate was calculated as </a:t>
            </a:r>
            <a:r>
              <a:rPr lang="en-GB" sz="1800" b="1" dirty="0"/>
              <a:t>1 − F1-score</a:t>
            </a:r>
            <a:r>
              <a:rPr lang="en-GB" sz="1800" dirty="0"/>
              <a:t>, where lower values indicate better performance.</a:t>
            </a:r>
          </a:p>
          <a:p>
            <a:pPr marL="0" marR="0" lvl="0" indent="0" defTabSz="914400" rtl="0" eaLnBrk="0" fontAlgn="base" latinLnBrk="0" hangingPunct="0">
              <a:spcBef>
                <a:spcPct val="0"/>
              </a:spcBef>
              <a:spcAft>
                <a:spcPts val="600"/>
              </a:spcAft>
              <a:buClrTx/>
              <a:buSzTx/>
              <a:buFontTx/>
              <a:buAutoNum type="arabicPeriod" startAt="2"/>
              <a:tabLst/>
            </a:pPr>
            <a:endParaRPr kumimoji="0" lang="en-US" altLang="en-US" sz="1900" b="0" i="0" u="none" strike="noStrike" cap="none" normalizeH="0" baseline="0" dirty="0">
              <a:ln>
                <a:noFill/>
              </a:ln>
              <a:effectLst/>
              <a:latin typeface="Aptos Corpo"/>
            </a:endParaRPr>
          </a:p>
          <a:p>
            <a:pPr marL="0" marR="0" lvl="0" indent="0" defTabSz="914400" rtl="0" eaLnBrk="0" fontAlgn="base" latinLnBrk="0" hangingPunct="0">
              <a:spcBef>
                <a:spcPct val="0"/>
              </a:spcBef>
              <a:spcAft>
                <a:spcPts val="600"/>
              </a:spcAft>
              <a:buClrTx/>
              <a:buSzTx/>
              <a:buFontTx/>
              <a:buNone/>
              <a:tabLst/>
            </a:pPr>
            <a:endParaRPr kumimoji="0" lang="en-US" altLang="en-US" sz="1500" b="0" i="0" u="none" strike="noStrike" cap="none" normalizeH="0" baseline="0" dirty="0">
              <a:ln>
                <a:noFill/>
              </a:ln>
              <a:effectLst/>
              <a:latin typeface="Arial" panose="020B0604020202020204" pitchFamily="34" charset="0"/>
            </a:endParaRPr>
          </a:p>
        </p:txBody>
      </p:sp>
      <p:pic>
        <p:nvPicPr>
          <p:cNvPr id="10" name="Segnaposto contenuto 4">
            <a:extLst>
              <a:ext uri="{FF2B5EF4-FFF2-40B4-BE49-F238E27FC236}">
                <a16:creationId xmlns:a16="http://schemas.microsoft.com/office/drawing/2014/main" id="{09B7F3F2-FDD4-2C92-FE0A-C0AF8C6D9896}"/>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981778" y="1783965"/>
            <a:ext cx="6144257" cy="3779976"/>
          </a:xfrm>
          <a:prstGeom prst="rect">
            <a:avLst/>
          </a:prstGeom>
        </p:spPr>
      </p:pic>
    </p:spTree>
    <p:extLst>
      <p:ext uri="{BB962C8B-B14F-4D97-AF65-F5344CB8AC3E}">
        <p14:creationId xmlns:p14="http://schemas.microsoft.com/office/powerpoint/2010/main" val="36342222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6796763D-3F61-C650-0F79-1691786C43EE}"/>
              </a:ext>
            </a:extLst>
          </p:cNvPr>
          <p:cNvSpPr>
            <a:spLocks noGrp="1"/>
          </p:cNvSpPr>
          <p:nvPr>
            <p:ph type="title"/>
          </p:nvPr>
        </p:nvSpPr>
        <p:spPr>
          <a:xfrm>
            <a:off x="630936" y="640080"/>
            <a:ext cx="4818888" cy="1481328"/>
          </a:xfrm>
        </p:spPr>
        <p:txBody>
          <a:bodyPr anchor="b">
            <a:normAutofit/>
          </a:bodyPr>
          <a:lstStyle/>
          <a:p>
            <a:r>
              <a:rPr lang="it-IT" sz="5000" b="1" i="1" dirty="0" err="1"/>
              <a:t>Wilcoxon</a:t>
            </a:r>
            <a:r>
              <a:rPr lang="it-IT" sz="5000" b="1" i="1" dirty="0"/>
              <a:t> Test </a:t>
            </a:r>
            <a:r>
              <a:rPr lang="it-IT" sz="5000" b="1" i="1" dirty="0" err="1"/>
              <a:t>Results</a:t>
            </a:r>
            <a:endParaRPr lang="en-GB" sz="5000" b="1" i="1" dirty="0"/>
          </a:p>
        </p:txBody>
      </p:sp>
      <p:sp>
        <p:nvSpPr>
          <p:cNvPr id="18" name="sketch line">
            <a:extLst>
              <a:ext uri="{FF2B5EF4-FFF2-40B4-BE49-F238E27FC236}">
                <a16:creationId xmlns:a16="http://schemas.microsoft.com/office/drawing/2014/main" id="{650D18FE-0824-4A46-B22C-A86B52E5780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Content Placeholder 12">
            <a:extLst>
              <a:ext uri="{FF2B5EF4-FFF2-40B4-BE49-F238E27FC236}">
                <a16:creationId xmlns:a16="http://schemas.microsoft.com/office/drawing/2014/main" id="{D4C2B2B9-D9AB-D7F2-F448-A146ADE63585}"/>
              </a:ext>
            </a:extLst>
          </p:cNvPr>
          <p:cNvGraphicFramePr>
            <a:graphicFrameLocks noGrp="1"/>
          </p:cNvGraphicFramePr>
          <p:nvPr>
            <p:ph idx="1"/>
            <p:extLst>
              <p:ext uri="{D42A27DB-BD31-4B8C-83A1-F6EECF244321}">
                <p14:modId xmlns:p14="http://schemas.microsoft.com/office/powerpoint/2010/main" val="1135665152"/>
              </p:ext>
            </p:extLst>
          </p:nvPr>
        </p:nvGraphicFramePr>
        <p:xfrm>
          <a:off x="630936" y="2660904"/>
          <a:ext cx="4818888" cy="35478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1" name="Segnaposto contenuto 7">
            <a:extLst>
              <a:ext uri="{FF2B5EF4-FFF2-40B4-BE49-F238E27FC236}">
                <a16:creationId xmlns:a16="http://schemas.microsoft.com/office/drawing/2014/main" id="{A28480C4-A48A-26D3-4FB4-F4D075C84BA5}"/>
              </a:ext>
            </a:extLst>
          </p:cNvPr>
          <p:cNvGraphicFramePr>
            <a:graphicFrameLocks/>
          </p:cNvGraphicFramePr>
          <p:nvPr>
            <p:extLst>
              <p:ext uri="{D42A27DB-BD31-4B8C-83A1-F6EECF244321}">
                <p14:modId xmlns:p14="http://schemas.microsoft.com/office/powerpoint/2010/main" val="301741830"/>
              </p:ext>
            </p:extLst>
          </p:nvPr>
        </p:nvGraphicFramePr>
        <p:xfrm>
          <a:off x="5860796" y="285303"/>
          <a:ext cx="5920231" cy="3281926"/>
        </p:xfrm>
        <a:graphic>
          <a:graphicData uri="http://schemas.openxmlformats.org/drawingml/2006/table">
            <a:tbl>
              <a:tblPr firstRow="1" bandRow="1">
                <a:tableStyleId>{5C22544A-7EE6-4342-B048-85BDC9FD1C3A}</a:tableStyleId>
              </a:tblPr>
              <a:tblGrid>
                <a:gridCol w="1314656">
                  <a:extLst>
                    <a:ext uri="{9D8B030D-6E8A-4147-A177-3AD203B41FA5}">
                      <a16:colId xmlns:a16="http://schemas.microsoft.com/office/drawing/2014/main" val="2205061962"/>
                    </a:ext>
                  </a:extLst>
                </a:gridCol>
                <a:gridCol w="1121953">
                  <a:extLst>
                    <a:ext uri="{9D8B030D-6E8A-4147-A177-3AD203B41FA5}">
                      <a16:colId xmlns:a16="http://schemas.microsoft.com/office/drawing/2014/main" val="2952194938"/>
                    </a:ext>
                  </a:extLst>
                </a:gridCol>
                <a:gridCol w="1239716">
                  <a:extLst>
                    <a:ext uri="{9D8B030D-6E8A-4147-A177-3AD203B41FA5}">
                      <a16:colId xmlns:a16="http://schemas.microsoft.com/office/drawing/2014/main" val="2259899125"/>
                    </a:ext>
                  </a:extLst>
                </a:gridCol>
                <a:gridCol w="1121953">
                  <a:extLst>
                    <a:ext uri="{9D8B030D-6E8A-4147-A177-3AD203B41FA5}">
                      <a16:colId xmlns:a16="http://schemas.microsoft.com/office/drawing/2014/main" val="2391906536"/>
                    </a:ext>
                  </a:extLst>
                </a:gridCol>
                <a:gridCol w="1121953">
                  <a:extLst>
                    <a:ext uri="{9D8B030D-6E8A-4147-A177-3AD203B41FA5}">
                      <a16:colId xmlns:a16="http://schemas.microsoft.com/office/drawing/2014/main" val="3755137689"/>
                    </a:ext>
                  </a:extLst>
                </a:gridCol>
              </a:tblGrid>
              <a:tr h="922488">
                <a:tc>
                  <a:txBody>
                    <a:bodyPr/>
                    <a:lstStyle/>
                    <a:p>
                      <a:endParaRPr lang="en-GB" sz="1200" dirty="0"/>
                    </a:p>
                  </a:txBody>
                  <a:tcPr marL="59752" marR="59752" marT="29876" marB="298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a:t>Random-</a:t>
                      </a:r>
                      <a:r>
                        <a:rPr lang="it-IT" sz="1200" dirty="0" err="1"/>
                        <a:t>Forest</a:t>
                      </a:r>
                      <a:endParaRPr lang="en-GB" sz="1200" dirty="0"/>
                    </a:p>
                  </a:txBody>
                  <a:tcPr marL="59752" marR="59752" marT="29876" marB="298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err="1"/>
                        <a:t>Logistic</a:t>
                      </a:r>
                      <a:r>
                        <a:rPr lang="it-IT" sz="1200"/>
                        <a:t> </a:t>
                      </a:r>
                      <a:r>
                        <a:rPr lang="it-IT" sz="1200" err="1"/>
                        <a:t>Regression</a:t>
                      </a:r>
                      <a:endParaRPr lang="en-GB" sz="1200"/>
                    </a:p>
                    <a:p>
                      <a:endParaRPr lang="en-GB" sz="1200"/>
                    </a:p>
                  </a:txBody>
                  <a:tcPr marL="59752" marR="59752" marT="29876" marB="298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dirty="0" err="1"/>
                        <a:t>Decision</a:t>
                      </a:r>
                      <a:r>
                        <a:rPr lang="it-IT" sz="1200" dirty="0"/>
                        <a:t> Tree</a:t>
                      </a:r>
                      <a:endParaRPr lang="en-GB" sz="1200" dirty="0"/>
                    </a:p>
                    <a:p>
                      <a:endParaRPr lang="en-GB" sz="1200" dirty="0"/>
                    </a:p>
                  </a:txBody>
                  <a:tcPr marL="59752" marR="59752" marT="29876" marB="2987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200"/>
                        <a:t>SVC</a:t>
                      </a:r>
                      <a:endParaRPr lang="en-GB" sz="1200"/>
                    </a:p>
                    <a:p>
                      <a:endParaRPr lang="en-GB" sz="1200"/>
                    </a:p>
                  </a:txBody>
                  <a:tcPr marL="59752" marR="59752" marT="29876" marB="29876"/>
                </a:tc>
                <a:extLst>
                  <a:ext uri="{0D108BD9-81ED-4DB2-BD59-A6C34878D82A}">
                    <a16:rowId xmlns:a16="http://schemas.microsoft.com/office/drawing/2014/main" val="4276644426"/>
                  </a:ext>
                </a:extLst>
              </a:tr>
              <a:tr h="656385">
                <a:tc>
                  <a:txBody>
                    <a:bodyPr/>
                    <a:lstStyle/>
                    <a:p>
                      <a:r>
                        <a:rPr lang="it-IT" sz="1200" b="1" dirty="0"/>
                        <a:t>Random-</a:t>
                      </a:r>
                      <a:r>
                        <a:rPr lang="it-IT" sz="1200" b="1" dirty="0" err="1"/>
                        <a:t>Forest</a:t>
                      </a:r>
                      <a:endParaRPr lang="en-GB" sz="1200" b="1" dirty="0"/>
                    </a:p>
                  </a:txBody>
                  <a:tcPr marL="59752" marR="59752" marT="29876" marB="29876"/>
                </a:tc>
                <a:tc>
                  <a:txBody>
                    <a:bodyPr/>
                    <a:lstStyle/>
                    <a:p>
                      <a:pPr algn="ctr"/>
                      <a:endParaRPr lang="it-IT" sz="1200" b="1" dirty="0"/>
                    </a:p>
                    <a:p>
                      <a:pPr algn="ctr"/>
                      <a:r>
                        <a:rPr lang="it-IT" sz="1200" b="1" dirty="0"/>
                        <a:t>-</a:t>
                      </a:r>
                      <a:endParaRPr lang="en-GB" sz="1200" b="1"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a:t>
                      </a:r>
                      <a:endParaRPr lang="en-GB" sz="1200"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extLst>
                  <a:ext uri="{0D108BD9-81ED-4DB2-BD59-A6C34878D82A}">
                    <a16:rowId xmlns:a16="http://schemas.microsoft.com/office/drawing/2014/main" val="3668326797"/>
                  </a:ext>
                </a:extLst>
              </a:tr>
              <a:tr h="656385">
                <a:tc>
                  <a:txBody>
                    <a:bodyPr/>
                    <a:lstStyle/>
                    <a:p>
                      <a:r>
                        <a:rPr lang="it-IT" sz="1200" b="1" dirty="0" err="1"/>
                        <a:t>Logistic</a:t>
                      </a:r>
                      <a:r>
                        <a:rPr lang="it-IT" sz="1200" b="1" dirty="0"/>
                        <a:t> </a:t>
                      </a:r>
                      <a:r>
                        <a:rPr lang="it-IT" sz="1200" b="1" dirty="0" err="1"/>
                        <a:t>Regression</a:t>
                      </a:r>
                      <a:endParaRPr lang="en-GB" sz="1200" b="1" dirty="0"/>
                    </a:p>
                  </a:txBody>
                  <a:tcPr marL="59752" marR="59752" marT="29876" marB="29876"/>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lang="en-GB" sz="1200" b="0" i="0" kern="1200" dirty="0">
                        <a:solidFill>
                          <a:schemeClr val="dk1"/>
                        </a:solidFill>
                        <a:effectLst/>
                        <a:latin typeface="+mn-lt"/>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GB" sz="1200" b="0" i="0" kern="1200" dirty="0">
                          <a:solidFill>
                            <a:schemeClr val="dk1"/>
                          </a:solidFill>
                          <a:effectLst/>
                          <a:latin typeface="+mn-lt"/>
                          <a:ea typeface="+mn-ea"/>
                          <a:cs typeface="+mn-cs"/>
                        </a:rPr>
                        <a:t>0.001953</a:t>
                      </a:r>
                      <a:endParaRPr lang="en-GB" sz="1200" dirty="0"/>
                    </a:p>
                    <a:p>
                      <a:endParaRPr lang="en-GB" sz="1200" dirty="0"/>
                    </a:p>
                  </a:txBody>
                  <a:tcPr marL="59752" marR="59752" marT="29876" marB="29876"/>
                </a:tc>
                <a:tc>
                  <a:txBody>
                    <a:bodyPr/>
                    <a:lstStyle/>
                    <a:p>
                      <a:pPr algn="ctr"/>
                      <a:endParaRPr lang="it-IT" sz="1200" b="1" dirty="0"/>
                    </a:p>
                    <a:p>
                      <a:pPr algn="ctr"/>
                      <a:r>
                        <a:rPr lang="it-IT" sz="1200" b="1" dirty="0"/>
                        <a:t>-</a:t>
                      </a:r>
                      <a:endParaRPr lang="en-GB" sz="1200" b="1"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a:t>
                      </a:r>
                      <a:endParaRPr lang="en-GB" sz="1200"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extLst>
                  <a:ext uri="{0D108BD9-81ED-4DB2-BD59-A6C34878D82A}">
                    <a16:rowId xmlns:a16="http://schemas.microsoft.com/office/drawing/2014/main" val="2399368"/>
                  </a:ext>
                </a:extLst>
              </a:tr>
              <a:tr h="656385">
                <a:tc>
                  <a:txBody>
                    <a:bodyPr/>
                    <a:lstStyle/>
                    <a:p>
                      <a:r>
                        <a:rPr lang="it-IT" sz="1200" b="1" dirty="0" err="1"/>
                        <a:t>Decision</a:t>
                      </a:r>
                      <a:r>
                        <a:rPr lang="it-IT" sz="1200" b="1" dirty="0"/>
                        <a:t> Tree</a:t>
                      </a:r>
                      <a:endParaRPr lang="en-GB" sz="1200" b="1"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endParaRPr lang="it-IT" sz="1200" dirty="0"/>
                    </a:p>
                    <a:p>
                      <a:pPr algn="ctr"/>
                      <a:r>
                        <a:rPr lang="it-IT" sz="1200" b="1" dirty="0"/>
                        <a:t>-</a:t>
                      </a:r>
                      <a:endParaRPr lang="en-GB" sz="1200" b="1" dirty="0"/>
                    </a:p>
                  </a:txBody>
                  <a:tcPr marL="59752" marR="59752" marT="29876" marB="29876"/>
                </a:tc>
                <a:tc>
                  <a:txBody>
                    <a:bodyPr/>
                    <a:lstStyle/>
                    <a:p>
                      <a:pPr algn="ctr"/>
                      <a:endParaRPr lang="en-GB" sz="1200" b="0" i="0" kern="1200" dirty="0">
                        <a:solidFill>
                          <a:schemeClr val="dk1"/>
                        </a:solidFill>
                        <a:effectLst/>
                        <a:latin typeface="+mn-lt"/>
                        <a:ea typeface="+mn-ea"/>
                        <a:cs typeface="+mn-cs"/>
                      </a:endParaRPr>
                    </a:p>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extLst>
                  <a:ext uri="{0D108BD9-81ED-4DB2-BD59-A6C34878D82A}">
                    <a16:rowId xmlns:a16="http://schemas.microsoft.com/office/drawing/2014/main" val="4087783400"/>
                  </a:ext>
                </a:extLst>
              </a:tr>
              <a:tr h="390283">
                <a:tc>
                  <a:txBody>
                    <a:bodyPr/>
                    <a:lstStyle/>
                    <a:p>
                      <a:r>
                        <a:rPr lang="it-IT" sz="1200" b="1" dirty="0"/>
                        <a:t>SVC</a:t>
                      </a:r>
                      <a:endParaRPr lang="en-GB" sz="1200" b="1" dirty="0"/>
                    </a:p>
                  </a:txBody>
                  <a:tcPr marL="59752" marR="59752" marT="29876" marB="29876"/>
                </a:tc>
                <a:tc>
                  <a:txBody>
                    <a:bodyPr/>
                    <a:lstStyle/>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r>
                        <a:rPr lang="en-GB" sz="1200" b="0" i="0" kern="1200" dirty="0">
                          <a:solidFill>
                            <a:schemeClr val="dk1"/>
                          </a:solidFill>
                          <a:effectLst/>
                          <a:latin typeface="+mn-lt"/>
                          <a:ea typeface="+mn-ea"/>
                          <a:cs typeface="+mn-cs"/>
                        </a:rPr>
                        <a:t>0.001953 </a:t>
                      </a:r>
                      <a:endParaRPr lang="en-GB" sz="1200" dirty="0"/>
                    </a:p>
                  </a:txBody>
                  <a:tcPr marL="59752" marR="59752" marT="29876" marB="29876"/>
                </a:tc>
                <a:tc>
                  <a:txBody>
                    <a:bodyPr/>
                    <a:lstStyle/>
                    <a:p>
                      <a:pPr algn="ctr"/>
                      <a:r>
                        <a:rPr lang="it-IT" sz="1200" b="1" dirty="0"/>
                        <a:t>-</a:t>
                      </a:r>
                    </a:p>
                  </a:txBody>
                  <a:tcPr marL="59752" marR="59752" marT="29876" marB="29876"/>
                </a:tc>
                <a:extLst>
                  <a:ext uri="{0D108BD9-81ED-4DB2-BD59-A6C34878D82A}">
                    <a16:rowId xmlns:a16="http://schemas.microsoft.com/office/drawing/2014/main" val="2140973717"/>
                  </a:ext>
                </a:extLst>
              </a:tr>
            </a:tbl>
          </a:graphicData>
        </a:graphic>
      </p:graphicFrame>
      <p:graphicFrame>
        <p:nvGraphicFramePr>
          <p:cNvPr id="10" name="Tabella 9">
            <a:extLst>
              <a:ext uri="{FF2B5EF4-FFF2-40B4-BE49-F238E27FC236}">
                <a16:creationId xmlns:a16="http://schemas.microsoft.com/office/drawing/2014/main" id="{38A4B78B-1971-4454-5CF1-8C8E41A97583}"/>
              </a:ext>
            </a:extLst>
          </p:cNvPr>
          <p:cNvGraphicFramePr>
            <a:graphicFrameLocks noGrp="1"/>
          </p:cNvGraphicFramePr>
          <p:nvPr>
            <p:extLst>
              <p:ext uri="{D42A27DB-BD31-4B8C-83A1-F6EECF244321}">
                <p14:modId xmlns:p14="http://schemas.microsoft.com/office/powerpoint/2010/main" val="1607270955"/>
              </p:ext>
            </p:extLst>
          </p:nvPr>
        </p:nvGraphicFramePr>
        <p:xfrm>
          <a:off x="5860796" y="4160616"/>
          <a:ext cx="5920232" cy="1854200"/>
        </p:xfrm>
        <a:graphic>
          <a:graphicData uri="http://schemas.openxmlformats.org/drawingml/2006/table">
            <a:tbl>
              <a:tblPr firstRow="1" bandRow="1">
                <a:tableStyleId>{5C22544A-7EE6-4342-B048-85BDC9FD1C3A}</a:tableStyleId>
              </a:tblPr>
              <a:tblGrid>
                <a:gridCol w="2960116">
                  <a:extLst>
                    <a:ext uri="{9D8B030D-6E8A-4147-A177-3AD203B41FA5}">
                      <a16:colId xmlns:a16="http://schemas.microsoft.com/office/drawing/2014/main" val="986930986"/>
                    </a:ext>
                  </a:extLst>
                </a:gridCol>
                <a:gridCol w="2960116">
                  <a:extLst>
                    <a:ext uri="{9D8B030D-6E8A-4147-A177-3AD203B41FA5}">
                      <a16:colId xmlns:a16="http://schemas.microsoft.com/office/drawing/2014/main" val="332634493"/>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a:t>Model</a:t>
                      </a:r>
                      <a:endParaRPr lang="en-GB"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dirty="0" err="1"/>
                        <a:t>Error</a:t>
                      </a:r>
                      <a:r>
                        <a:rPr lang="it-IT" dirty="0"/>
                        <a:t> Rate</a:t>
                      </a:r>
                      <a:endParaRPr lang="en-GB" dirty="0"/>
                    </a:p>
                  </a:txBody>
                  <a:tcPr/>
                </a:tc>
                <a:extLst>
                  <a:ext uri="{0D108BD9-81ED-4DB2-BD59-A6C34878D82A}">
                    <a16:rowId xmlns:a16="http://schemas.microsoft.com/office/drawing/2014/main" val="2077476118"/>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dirty="0"/>
                        <a:t>Random-</a:t>
                      </a:r>
                      <a:r>
                        <a:rPr lang="it-IT" sz="1800" b="1" dirty="0" err="1"/>
                        <a:t>Forest</a:t>
                      </a:r>
                      <a:endParaRPr lang="en-GB" sz="1800" b="1" dirty="0"/>
                    </a:p>
                  </a:txBody>
                  <a:tcPr/>
                </a:tc>
                <a:tc>
                  <a:txBody>
                    <a:bodyPr/>
                    <a:lstStyle/>
                    <a:p>
                      <a:pPr algn="ctr"/>
                      <a:r>
                        <a:rPr lang="en-GB" sz="1800" b="0" i="0" kern="1200" dirty="0">
                          <a:solidFill>
                            <a:schemeClr val="dk1"/>
                          </a:solidFill>
                          <a:effectLst/>
                          <a:latin typeface="+mn-lt"/>
                          <a:ea typeface="+mn-ea"/>
                          <a:cs typeface="+mn-cs"/>
                        </a:rPr>
                        <a:t>0.059</a:t>
                      </a:r>
                      <a:endParaRPr lang="en-GB" dirty="0"/>
                    </a:p>
                  </a:txBody>
                  <a:tcPr/>
                </a:tc>
                <a:extLst>
                  <a:ext uri="{0D108BD9-81ED-4DB2-BD59-A6C34878D82A}">
                    <a16:rowId xmlns:a16="http://schemas.microsoft.com/office/drawing/2014/main" val="3323029127"/>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dirty="0" err="1"/>
                        <a:t>Logistic</a:t>
                      </a:r>
                      <a:r>
                        <a:rPr lang="it-IT" sz="1800" b="1" dirty="0"/>
                        <a:t> </a:t>
                      </a:r>
                      <a:r>
                        <a:rPr lang="it-IT" sz="1800" b="1" dirty="0" err="1"/>
                        <a:t>Regression</a:t>
                      </a:r>
                      <a:endParaRPr lang="en-GB" sz="1800" b="1" dirty="0"/>
                    </a:p>
                  </a:txBody>
                  <a:tcPr/>
                </a:tc>
                <a:tc>
                  <a:txBody>
                    <a:bodyPr/>
                    <a:lstStyle/>
                    <a:p>
                      <a:pPr algn="ctr"/>
                      <a:r>
                        <a:rPr lang="en-GB" sz="1800" b="0" i="0" kern="1200" dirty="0">
                          <a:solidFill>
                            <a:schemeClr val="dk1"/>
                          </a:solidFill>
                          <a:effectLst/>
                          <a:latin typeface="+mn-lt"/>
                          <a:ea typeface="+mn-ea"/>
                          <a:cs typeface="+mn-cs"/>
                        </a:rPr>
                        <a:t>0.037</a:t>
                      </a:r>
                      <a:endParaRPr lang="en-GB" dirty="0"/>
                    </a:p>
                  </a:txBody>
                  <a:tcPr/>
                </a:tc>
                <a:extLst>
                  <a:ext uri="{0D108BD9-81ED-4DB2-BD59-A6C34878D82A}">
                    <a16:rowId xmlns:a16="http://schemas.microsoft.com/office/drawing/2014/main" val="955044570"/>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dirty="0" err="1"/>
                        <a:t>Decision</a:t>
                      </a:r>
                      <a:r>
                        <a:rPr lang="it-IT" sz="1800" b="1" dirty="0"/>
                        <a:t> Tree</a:t>
                      </a:r>
                      <a:endParaRPr lang="en-GB" sz="1800" b="1" dirty="0"/>
                    </a:p>
                  </a:txBody>
                  <a:tcPr/>
                </a:tc>
                <a:tc>
                  <a:txBody>
                    <a:bodyPr/>
                    <a:lstStyle/>
                    <a:p>
                      <a:pPr algn="ctr"/>
                      <a:r>
                        <a:rPr lang="en-GB" sz="1800" b="0" i="0" kern="1200" dirty="0">
                          <a:solidFill>
                            <a:schemeClr val="dk1"/>
                          </a:solidFill>
                          <a:effectLst/>
                          <a:latin typeface="+mn-lt"/>
                          <a:ea typeface="+mn-ea"/>
                          <a:cs typeface="+mn-cs"/>
                        </a:rPr>
                        <a:t>0.094</a:t>
                      </a:r>
                      <a:endParaRPr lang="en-GB" dirty="0"/>
                    </a:p>
                  </a:txBody>
                  <a:tcPr/>
                </a:tc>
                <a:extLst>
                  <a:ext uri="{0D108BD9-81ED-4DB2-BD59-A6C34878D82A}">
                    <a16:rowId xmlns:a16="http://schemas.microsoft.com/office/drawing/2014/main" val="138805301"/>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it-IT" sz="1800" b="1" dirty="0"/>
                        <a:t>SVC</a:t>
                      </a:r>
                      <a:endParaRPr lang="en-GB" sz="1800" b="1" dirty="0"/>
                    </a:p>
                  </a:txBody>
                  <a:tcPr/>
                </a:tc>
                <a:tc>
                  <a:txBody>
                    <a:bodyPr/>
                    <a:lstStyle/>
                    <a:p>
                      <a:pPr algn="ctr"/>
                      <a:r>
                        <a:rPr lang="en-GB" sz="1800" b="1" i="0" kern="1200" dirty="0">
                          <a:solidFill>
                            <a:schemeClr val="dk1"/>
                          </a:solidFill>
                          <a:effectLst/>
                          <a:latin typeface="+mn-lt"/>
                          <a:ea typeface="+mn-ea"/>
                          <a:cs typeface="+mn-cs"/>
                        </a:rPr>
                        <a:t>0.026</a:t>
                      </a:r>
                      <a:endParaRPr lang="en-GB" b="1" dirty="0"/>
                    </a:p>
                  </a:txBody>
                  <a:tcPr/>
                </a:tc>
                <a:extLst>
                  <a:ext uri="{0D108BD9-81ED-4DB2-BD59-A6C34878D82A}">
                    <a16:rowId xmlns:a16="http://schemas.microsoft.com/office/drawing/2014/main" val="1640145294"/>
                  </a:ext>
                </a:extLst>
              </a:tr>
            </a:tbl>
          </a:graphicData>
        </a:graphic>
      </p:graphicFrame>
    </p:spTree>
    <p:extLst>
      <p:ext uri="{BB962C8B-B14F-4D97-AF65-F5344CB8AC3E}">
        <p14:creationId xmlns:p14="http://schemas.microsoft.com/office/powerpoint/2010/main" val="854125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9" name="Rectangle 29">
            <a:extLst>
              <a:ext uri="{FF2B5EF4-FFF2-40B4-BE49-F238E27FC236}">
                <a16:creationId xmlns:a16="http://schemas.microsoft.com/office/drawing/2014/main" id="{743AA782-23D1-4521-8CAD-47662984A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olo 5">
            <a:extLst>
              <a:ext uri="{FF2B5EF4-FFF2-40B4-BE49-F238E27FC236}">
                <a16:creationId xmlns:a16="http://schemas.microsoft.com/office/drawing/2014/main" id="{AFD3435F-B083-2F06-458E-B46AAFE08A8B}"/>
              </a:ext>
            </a:extLst>
          </p:cNvPr>
          <p:cNvSpPr>
            <a:spLocks noGrp="1"/>
          </p:cNvSpPr>
          <p:nvPr>
            <p:ph type="title"/>
          </p:nvPr>
        </p:nvSpPr>
        <p:spPr>
          <a:xfrm>
            <a:off x="630936" y="640080"/>
            <a:ext cx="4818888" cy="1481328"/>
          </a:xfrm>
        </p:spPr>
        <p:txBody>
          <a:bodyPr vert="horz" lIns="91440" tIns="45720" rIns="91440" bIns="45720" rtlCol="0" anchor="b">
            <a:normAutofit/>
          </a:bodyPr>
          <a:lstStyle/>
          <a:p>
            <a:r>
              <a:rPr lang="en-US" sz="5000" kern="1200" dirty="0">
                <a:solidFill>
                  <a:schemeClr val="tx1"/>
                </a:solidFill>
                <a:latin typeface="+mj-lt"/>
                <a:ea typeface="+mj-ea"/>
                <a:cs typeface="+mj-cs"/>
              </a:rPr>
              <a:t>Real Time Classifier</a:t>
            </a:r>
          </a:p>
        </p:txBody>
      </p:sp>
      <p:sp>
        <p:nvSpPr>
          <p:cNvPr id="40" name="sketch line">
            <a:extLst>
              <a:ext uri="{FF2B5EF4-FFF2-40B4-BE49-F238E27FC236}">
                <a16:creationId xmlns:a16="http://schemas.microsoft.com/office/drawing/2014/main" id="{71877DBC-BB60-40F0-AC93-2ACDBAAE6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372868"/>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
            <a:extLst>
              <a:ext uri="{FF2B5EF4-FFF2-40B4-BE49-F238E27FC236}">
                <a16:creationId xmlns:a16="http://schemas.microsoft.com/office/drawing/2014/main" id="{379543EE-7C9A-11A4-C1D2-5EF076C69B11}"/>
              </a:ext>
            </a:extLst>
          </p:cNvPr>
          <p:cNvSpPr>
            <a:spLocks noChangeArrowheads="1"/>
          </p:cNvSpPr>
          <p:nvPr/>
        </p:nvSpPr>
        <p:spPr bwMode="auto">
          <a:xfrm>
            <a:off x="475488" y="2690909"/>
            <a:ext cx="5129784" cy="421487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fontScale="25000" lnSpcReduction="20000"/>
          </a:bodyPr>
          <a:lstStyle/>
          <a:p>
            <a:pPr marL="28575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6400" b="0" i="0" u="none" strike="noStrike" cap="none" normalizeH="0" baseline="0" dirty="0">
                <a:ln>
                  <a:noFill/>
                </a:ln>
                <a:effectLst/>
              </a:rPr>
              <a:t>The SVC model trained </a:t>
            </a:r>
            <a:r>
              <a:rPr lang="en-US" altLang="en-US" sz="6400" dirty="0"/>
              <a:t>is </a:t>
            </a:r>
            <a:r>
              <a:rPr kumimoji="0" lang="en-US" altLang="en-US" sz="6400" b="0" i="0" u="none" strike="noStrike" cap="none" normalizeH="0" baseline="0" dirty="0">
                <a:ln>
                  <a:noFill/>
                </a:ln>
                <a:effectLst/>
              </a:rPr>
              <a:t>saved using </a:t>
            </a:r>
            <a:r>
              <a:rPr kumimoji="0" lang="en-US" altLang="en-US" sz="6400" b="1" i="0" u="none" strike="noStrike" cap="none" normalizeH="0" baseline="0" dirty="0" err="1">
                <a:ln>
                  <a:noFill/>
                </a:ln>
                <a:effectLst/>
              </a:rPr>
              <a:t>joblib</a:t>
            </a:r>
            <a:r>
              <a:rPr kumimoji="0" lang="en-US" altLang="en-US" sz="6400" b="0" i="0" u="none" strike="noStrike" cap="none" normalizeH="0" baseline="0" dirty="0">
                <a:ln>
                  <a:noFill/>
                </a:ln>
                <a:effectLst/>
              </a:rPr>
              <a:t>. This allows the model to be used in real-time without needing to retrain it every time. </a:t>
            </a:r>
          </a:p>
          <a:p>
            <a:pPr marL="28575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6400" dirty="0"/>
          </a:p>
          <a:p>
            <a:pPr marL="285750" marR="0" lvl="0" indent="-228600" fontAlgn="base">
              <a:lnSpc>
                <a:spcPct val="90000"/>
              </a:lnSpc>
              <a:spcBef>
                <a:spcPct val="0"/>
              </a:spcBef>
              <a:spcAft>
                <a:spcPts val="600"/>
              </a:spcAft>
              <a:buClrTx/>
              <a:buSzTx/>
              <a:buFont typeface="Arial" panose="020B0604020202020204" pitchFamily="34" charset="0"/>
              <a:buChar char="•"/>
              <a:tabLst/>
            </a:pPr>
            <a:r>
              <a:rPr lang="en-US" sz="6400" b="1" dirty="0"/>
              <a:t>Flask</a:t>
            </a:r>
            <a:r>
              <a:rPr lang="en-US" sz="6400" dirty="0"/>
              <a:t> is used to create a web application. </a:t>
            </a:r>
            <a:r>
              <a:rPr kumimoji="0" lang="en-US" altLang="en-US" sz="6400" b="0" i="0" u="none" strike="noStrike" cap="none" normalizeH="0" baseline="0" dirty="0">
                <a:ln>
                  <a:noFill/>
                </a:ln>
                <a:effectLst/>
              </a:rPr>
              <a:t>The app has an </a:t>
            </a:r>
            <a:r>
              <a:rPr kumimoji="0" lang="en-US" altLang="en-US" sz="6400" b="1" i="0" u="none" strike="noStrike" cap="none" normalizeH="0" baseline="0" dirty="0">
                <a:ln>
                  <a:noFill/>
                </a:ln>
                <a:effectLst/>
              </a:rPr>
              <a:t>endpoint / </a:t>
            </a:r>
            <a:r>
              <a:rPr kumimoji="0" lang="en-US" altLang="en-US" sz="6400" b="0" i="0" u="none" strike="noStrike" cap="none" normalizeH="0" baseline="0" dirty="0">
                <a:ln>
                  <a:noFill/>
                </a:ln>
                <a:effectLst/>
              </a:rPr>
              <a:t>where users can access a form to enter an email for classification.</a:t>
            </a:r>
            <a:endParaRPr lang="en-US" altLang="en-US" sz="6400" dirty="0"/>
          </a:p>
          <a:p>
            <a:pPr marL="285750" marR="0" lvl="0" indent="-228600" fontAlgn="base">
              <a:lnSpc>
                <a:spcPct val="90000"/>
              </a:lnSpc>
              <a:spcBef>
                <a:spcPct val="0"/>
              </a:spcBef>
              <a:spcAft>
                <a:spcPts val="600"/>
              </a:spcAft>
              <a:buClrTx/>
              <a:buSzTx/>
              <a:buFont typeface="Arial" panose="020B0604020202020204" pitchFamily="34" charset="0"/>
              <a:buChar char="•"/>
              <a:tabLst/>
            </a:pPr>
            <a:endParaRPr lang="en-US" altLang="en-US" sz="6400" dirty="0"/>
          </a:p>
          <a:p>
            <a:pPr marL="285750" indent="-228600" fontAlgn="base">
              <a:lnSpc>
                <a:spcPct val="90000"/>
              </a:lnSpc>
              <a:spcBef>
                <a:spcPct val="0"/>
              </a:spcBef>
              <a:spcAft>
                <a:spcPts val="600"/>
              </a:spcAft>
              <a:buFont typeface="Arial" panose="020B0604020202020204" pitchFamily="34" charset="0"/>
              <a:buChar char="•"/>
            </a:pPr>
            <a:r>
              <a:rPr kumimoji="0" lang="en-US" altLang="en-US" sz="6400" b="0" i="0" u="none" strike="noStrike" cap="none" normalizeH="0" baseline="0" dirty="0">
                <a:ln>
                  <a:noFill/>
                </a:ln>
                <a:effectLst/>
              </a:rPr>
              <a:t>When the app starts, it loads the saved model and the </a:t>
            </a:r>
            <a:r>
              <a:rPr kumimoji="0" lang="en-US" altLang="en-US" sz="6400" b="1" i="0" u="none" strike="noStrike" cap="none" normalizeH="0" baseline="0" dirty="0" err="1">
                <a:ln>
                  <a:noFill/>
                </a:ln>
                <a:effectLst/>
              </a:rPr>
              <a:t>TfidfVectorizer</a:t>
            </a:r>
            <a:r>
              <a:rPr kumimoji="0" lang="en-US" altLang="en-US" sz="6400" b="0" i="0" u="none" strike="noStrike" cap="none" normalizeH="0" baseline="0" dirty="0">
                <a:ln>
                  <a:noFill/>
                </a:ln>
                <a:effectLst/>
              </a:rPr>
              <a:t> used for feature extraction.</a:t>
            </a:r>
          </a:p>
          <a:p>
            <a:pPr marL="285750" indent="-228600" fontAlgn="base">
              <a:lnSpc>
                <a:spcPct val="90000"/>
              </a:lnSpc>
              <a:spcBef>
                <a:spcPct val="0"/>
              </a:spcBef>
              <a:spcAft>
                <a:spcPts val="600"/>
              </a:spcAft>
              <a:buFont typeface="Arial" panose="020B0604020202020204" pitchFamily="34" charset="0"/>
              <a:buChar char="•"/>
            </a:pPr>
            <a:endParaRPr lang="en-US" altLang="en-US" sz="6400" dirty="0"/>
          </a:p>
          <a:p>
            <a:pPr marL="285750" indent="-228600" fontAlgn="base">
              <a:lnSpc>
                <a:spcPct val="90000"/>
              </a:lnSpc>
              <a:spcBef>
                <a:spcPct val="0"/>
              </a:spcBef>
              <a:spcAft>
                <a:spcPts val="600"/>
              </a:spcAft>
              <a:buFont typeface="Arial" panose="020B0604020202020204" pitchFamily="34" charset="0"/>
              <a:buChar char="•"/>
            </a:pPr>
            <a:r>
              <a:rPr kumimoji="0" lang="en-US" altLang="en-US" sz="6400" b="0" i="0" u="none" strike="noStrike" cap="none" normalizeH="0" baseline="0" dirty="0">
                <a:ln>
                  <a:noFill/>
                </a:ln>
                <a:effectLst/>
              </a:rPr>
              <a:t>The </a:t>
            </a:r>
            <a:r>
              <a:rPr kumimoji="0" lang="en-US" altLang="en-US" sz="6400" b="1" i="0" u="none" strike="noStrike" cap="none" normalizeH="0" baseline="0" dirty="0">
                <a:ln>
                  <a:noFill/>
                </a:ln>
                <a:effectLst/>
              </a:rPr>
              <a:t>/classify endpoint </a:t>
            </a:r>
            <a:r>
              <a:rPr kumimoji="0" lang="en-US" altLang="en-US" sz="6400" b="0" i="0" u="none" strike="noStrike" cap="none" normalizeH="0" baseline="0" dirty="0">
                <a:ln>
                  <a:noFill/>
                </a:ln>
                <a:effectLst/>
              </a:rPr>
              <a:t>receives a POST request with an email's content, applies the same feature extraction using </a:t>
            </a:r>
            <a:r>
              <a:rPr kumimoji="0" lang="en-US" altLang="en-US" sz="6400" b="0" i="0" u="none" strike="noStrike" cap="none" normalizeH="0" baseline="0" dirty="0" err="1">
                <a:ln>
                  <a:noFill/>
                </a:ln>
                <a:effectLst/>
              </a:rPr>
              <a:t>TfidfVectorizer</a:t>
            </a:r>
            <a:r>
              <a:rPr kumimoji="0" lang="en-US" altLang="en-US" sz="6400" b="0" i="0" u="none" strike="noStrike" cap="none" normalizeH="0" baseline="0" dirty="0">
                <a:ln>
                  <a:noFill/>
                </a:ln>
                <a:effectLst/>
              </a:rPr>
              <a:t>, and then classifies the email using the loaded SVC model.</a:t>
            </a:r>
          </a:p>
          <a:p>
            <a:pPr marL="285750" indent="-228600" fontAlgn="base">
              <a:lnSpc>
                <a:spcPct val="90000"/>
              </a:lnSpc>
              <a:spcBef>
                <a:spcPct val="0"/>
              </a:spcBef>
              <a:spcAft>
                <a:spcPts val="600"/>
              </a:spcAft>
              <a:buFont typeface="Arial" panose="020B0604020202020204" pitchFamily="34" charset="0"/>
              <a:buChar char="•"/>
            </a:pPr>
            <a:endParaRPr lang="en-US" altLang="en-US" sz="6400" dirty="0"/>
          </a:p>
          <a:p>
            <a:pPr marL="285750" indent="-228600" fontAlgn="base">
              <a:lnSpc>
                <a:spcPct val="90000"/>
              </a:lnSpc>
              <a:spcBef>
                <a:spcPct val="0"/>
              </a:spcBef>
              <a:spcAft>
                <a:spcPts val="600"/>
              </a:spcAft>
              <a:buFont typeface="Arial" panose="020B0604020202020204" pitchFamily="34" charset="0"/>
              <a:buChar char="•"/>
            </a:pPr>
            <a:r>
              <a:rPr kumimoji="0" lang="en-US" altLang="en-US" sz="6400" b="0" i="0" u="none" strike="noStrike" cap="none" normalizeH="0" baseline="0" dirty="0">
                <a:ln>
                  <a:noFill/>
                </a:ln>
                <a:effectLst/>
              </a:rPr>
              <a:t>The result is returned as either "Spam" or "Ham" based on the classification. </a:t>
            </a:r>
          </a:p>
          <a:p>
            <a:pPr marL="0" marR="0" lvl="0" indent="-228600" fontAlgn="base">
              <a:lnSpc>
                <a:spcPct val="90000"/>
              </a:lnSpc>
              <a:spcBef>
                <a:spcPct val="0"/>
              </a:spcBef>
              <a:spcAft>
                <a:spcPts val="600"/>
              </a:spcAft>
              <a:buClrTx/>
              <a:buSzTx/>
              <a:buFont typeface="Arial" panose="020B0604020202020204" pitchFamily="34" charset="0"/>
              <a:buChar char="•"/>
              <a:tabLst/>
            </a:pPr>
            <a:endParaRPr kumimoji="0" lang="en-US" altLang="en-US" sz="1200" b="0" i="0" u="none" strike="noStrike" cap="none" normalizeH="0" baseline="0" dirty="0">
              <a:ln>
                <a:noFill/>
              </a:ln>
              <a:effectLst/>
            </a:endParaRPr>
          </a:p>
        </p:txBody>
      </p:sp>
      <p:pic>
        <p:nvPicPr>
          <p:cNvPr id="9" name="Immagine 8" descr="Immagine che contiene testo, schermata, Carattere, documento&#10;&#10;Descrizione generata automaticamente">
            <a:extLst>
              <a:ext uri="{FF2B5EF4-FFF2-40B4-BE49-F238E27FC236}">
                <a16:creationId xmlns:a16="http://schemas.microsoft.com/office/drawing/2014/main" id="{47E2D739-EFD8-0D7F-145F-4ADE1433C027}"/>
              </a:ext>
            </a:extLst>
          </p:cNvPr>
          <p:cNvPicPr>
            <a:picLocks noChangeAspect="1"/>
          </p:cNvPicPr>
          <p:nvPr/>
        </p:nvPicPr>
        <p:blipFill>
          <a:blip r:embed="rId2"/>
          <a:stretch>
            <a:fillRect/>
          </a:stretch>
        </p:blipFill>
        <p:spPr>
          <a:xfrm>
            <a:off x="6099048" y="911051"/>
            <a:ext cx="5458968" cy="5035898"/>
          </a:xfrm>
          <a:prstGeom prst="rect">
            <a:avLst/>
          </a:prstGeom>
        </p:spPr>
      </p:pic>
      <p:sp>
        <p:nvSpPr>
          <p:cNvPr id="15" name="Rectangle 3">
            <a:extLst>
              <a:ext uri="{FF2B5EF4-FFF2-40B4-BE49-F238E27FC236}">
                <a16:creationId xmlns:a16="http://schemas.microsoft.com/office/drawing/2014/main" id="{B20A5E77-6A8A-E270-9B2E-BD15C7708ACF}"/>
              </a:ext>
            </a:extLst>
          </p:cNvPr>
          <p:cNvSpPr>
            <a:spLocks noChangeArrowheads="1"/>
          </p:cNvSpPr>
          <p:nvPr/>
        </p:nvSpPr>
        <p:spPr bwMode="auto">
          <a:xfrm>
            <a:off x="0" y="-107722"/>
            <a:ext cx="234360" cy="215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spcBef>
                <a:spcPct val="0"/>
              </a:spcBef>
              <a:spcAft>
                <a:spcPts val="600"/>
              </a:spcAft>
              <a:buClrTx/>
              <a:buSzTx/>
              <a:buFontTx/>
              <a:buNone/>
              <a:tabLst/>
            </a:pPr>
            <a:r>
              <a:rPr kumimoji="0" lang="en-US" altLang="en-US" sz="800" b="0" i="0" u="none" strike="noStrike" cap="none" normalizeH="0" baseline="0">
                <a:ln>
                  <a:noFill/>
                </a:ln>
                <a:solidFill>
                  <a:schemeClr val="tx1"/>
                </a:solidFill>
                <a:effectLst/>
              </a:rPr>
              <a:t>. </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7672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a:extLst>
              <a:ext uri="{FF2B5EF4-FFF2-40B4-BE49-F238E27FC236}">
                <a16:creationId xmlns:a16="http://schemas.microsoft.com/office/drawing/2014/main" id="{12BEB7B3-3FFC-4B3E-01C3-C7732DA2DAC5}"/>
              </a:ext>
            </a:extLst>
          </p:cNvPr>
          <p:cNvSpPr>
            <a:spLocks noGrp="1"/>
          </p:cNvSpPr>
          <p:nvPr>
            <p:ph type="title"/>
          </p:nvPr>
        </p:nvSpPr>
        <p:spPr>
          <a:xfrm>
            <a:off x="640080" y="325369"/>
            <a:ext cx="4368602" cy="1956841"/>
          </a:xfrm>
        </p:spPr>
        <p:txBody>
          <a:bodyPr anchor="b">
            <a:normAutofit/>
          </a:bodyPr>
          <a:lstStyle/>
          <a:p>
            <a:r>
              <a:rPr lang="it-IT" sz="4800" b="1" i="1" dirty="0"/>
              <a:t>GOAL DEFINITION</a:t>
            </a:r>
            <a:endParaRPr lang="en-GB" sz="4800" b="1" i="1" dirty="0"/>
          </a:p>
        </p:txBody>
      </p:sp>
      <p:sp>
        <p:nvSpPr>
          <p:cNvPr id="7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gnaposto contenuto 5">
            <a:extLst>
              <a:ext uri="{FF2B5EF4-FFF2-40B4-BE49-F238E27FC236}">
                <a16:creationId xmlns:a16="http://schemas.microsoft.com/office/drawing/2014/main" id="{16C240C9-BE5B-0453-F924-F3D7B5A3372B}"/>
              </a:ext>
            </a:extLst>
          </p:cNvPr>
          <p:cNvSpPr>
            <a:spLocks noGrp="1"/>
          </p:cNvSpPr>
          <p:nvPr>
            <p:ph idx="1"/>
          </p:nvPr>
        </p:nvSpPr>
        <p:spPr>
          <a:xfrm>
            <a:off x="640080" y="2872899"/>
            <a:ext cx="4243589" cy="3320668"/>
          </a:xfrm>
        </p:spPr>
        <p:txBody>
          <a:bodyPr>
            <a:normAutofit/>
          </a:bodyPr>
          <a:lstStyle/>
          <a:p>
            <a:r>
              <a:rPr lang="en-GB" sz="2000" b="1" dirty="0"/>
              <a:t>Email spam </a:t>
            </a:r>
            <a:r>
              <a:rPr lang="en-GB" sz="2000" dirty="0"/>
              <a:t>refers to </a:t>
            </a:r>
            <a:r>
              <a:rPr lang="en-GB" sz="2000" b="1" dirty="0"/>
              <a:t>unsolicited and unwanted messages</a:t>
            </a:r>
            <a:r>
              <a:rPr lang="en-GB" sz="2000" dirty="0"/>
              <a:t>, often sent in bulk, that may contain </a:t>
            </a:r>
            <a:r>
              <a:rPr lang="en-GB" sz="2000" b="1" dirty="0"/>
              <a:t>advertising, phishing attempts, or malicious content.</a:t>
            </a:r>
          </a:p>
          <a:p>
            <a:r>
              <a:rPr lang="en-GB" sz="2000" b="1" dirty="0"/>
              <a:t>My goal </a:t>
            </a:r>
            <a:r>
              <a:rPr lang="en-GB" sz="2000" dirty="0"/>
              <a:t>is to build a model for </a:t>
            </a:r>
            <a:r>
              <a:rPr lang="en-GB" sz="2000" b="1" dirty="0"/>
              <a:t>spam mail detection in order to classify emails as either spam or not spam </a:t>
            </a:r>
            <a:r>
              <a:rPr lang="en-GB" sz="2000" dirty="0"/>
              <a:t>based on their content and characteristics.</a:t>
            </a:r>
          </a:p>
        </p:txBody>
      </p:sp>
      <p:pic>
        <p:nvPicPr>
          <p:cNvPr id="8" name="Picture 7">
            <a:extLst>
              <a:ext uri="{FF2B5EF4-FFF2-40B4-BE49-F238E27FC236}">
                <a16:creationId xmlns:a16="http://schemas.microsoft.com/office/drawing/2014/main" id="{7B8DF715-6B4E-852B-A959-C7BFE9A266EE}"/>
              </a:ext>
            </a:extLst>
          </p:cNvPr>
          <p:cNvPicPr>
            <a:picLocks noChangeAspect="1"/>
          </p:cNvPicPr>
          <p:nvPr/>
        </p:nvPicPr>
        <p:blipFill>
          <a:blip r:embed="rId3">
            <a:extLst>
              <a:ext uri="{28A0092B-C50C-407E-A947-70E740481C1C}">
                <a14:useLocalDpi xmlns:a14="http://schemas.microsoft.com/office/drawing/2010/main" val="0"/>
              </a:ext>
            </a:extLst>
          </a:blip>
          <a:srcRect l="12386" r="12386"/>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8903340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C05CBC3C-2E5A-4839-8B9B-2E5A6ADF0F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DB5B423A-57CC-4C58-AA26-8E2E862B03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5217023" cy="3994777"/>
          </a:xfrm>
          <a:custGeom>
            <a:avLst/>
            <a:gdLst>
              <a:gd name="connsiteX0" fmla="*/ 1945461 w 5217023"/>
              <a:gd name="connsiteY0" fmla="*/ 3787398 h 3994777"/>
              <a:gd name="connsiteX1" fmla="*/ 1942113 w 5217023"/>
              <a:gd name="connsiteY1" fmla="*/ 3790053 h 3994777"/>
              <a:gd name="connsiteX2" fmla="*/ 1946982 w 5217023"/>
              <a:gd name="connsiteY2" fmla="*/ 3787990 h 3994777"/>
              <a:gd name="connsiteX3" fmla="*/ 1945461 w 5217023"/>
              <a:gd name="connsiteY3" fmla="*/ 3787398 h 3994777"/>
              <a:gd name="connsiteX4" fmla="*/ 0 w 5217023"/>
              <a:gd name="connsiteY4" fmla="*/ 0 h 3994777"/>
              <a:gd name="connsiteX5" fmla="*/ 5030958 w 5217023"/>
              <a:gd name="connsiteY5" fmla="*/ 0 h 3994777"/>
              <a:gd name="connsiteX6" fmla="*/ 5046198 w 5217023"/>
              <a:gd name="connsiteY6" fmla="*/ 153449 h 3994777"/>
              <a:gd name="connsiteX7" fmla="*/ 5055729 w 5217023"/>
              <a:gd name="connsiteY7" fmla="*/ 415828 h 3994777"/>
              <a:gd name="connsiteX8" fmla="*/ 4735242 w 5217023"/>
              <a:gd name="connsiteY8" fmla="*/ 1867130 h 3994777"/>
              <a:gd name="connsiteX9" fmla="*/ 3907395 w 5217023"/>
              <a:gd name="connsiteY9" fmla="*/ 2938441 h 3994777"/>
              <a:gd name="connsiteX10" fmla="*/ 3946497 w 5217023"/>
              <a:gd name="connsiteY10" fmla="*/ 2908567 h 3994777"/>
              <a:gd name="connsiteX11" fmla="*/ 4585421 w 5217023"/>
              <a:gd name="connsiteY11" fmla="*/ 2188401 h 3994777"/>
              <a:gd name="connsiteX12" fmla="*/ 5142585 w 5217023"/>
              <a:gd name="connsiteY12" fmla="*/ 276891 h 3994777"/>
              <a:gd name="connsiteX13" fmla="*/ 5121833 w 5217023"/>
              <a:gd name="connsiteY13" fmla="*/ 30208 h 3994777"/>
              <a:gd name="connsiteX14" fmla="*/ 5116229 w 5217023"/>
              <a:gd name="connsiteY14" fmla="*/ 0 h 3994777"/>
              <a:gd name="connsiteX15" fmla="*/ 5184724 w 5217023"/>
              <a:gd name="connsiteY15" fmla="*/ 0 h 3994777"/>
              <a:gd name="connsiteX16" fmla="*/ 5196265 w 5217023"/>
              <a:gd name="connsiteY16" fmla="*/ 66113 h 3994777"/>
              <a:gd name="connsiteX17" fmla="*/ 5058603 w 5217023"/>
              <a:gd name="connsiteY17" fmla="*/ 1368242 h 3994777"/>
              <a:gd name="connsiteX18" fmla="*/ 4096624 w 5217023"/>
              <a:gd name="connsiteY18" fmla="*/ 2870829 h 3994777"/>
              <a:gd name="connsiteX19" fmla="*/ 3833203 w 5217023"/>
              <a:gd name="connsiteY19" fmla="*/ 3092190 h 3994777"/>
              <a:gd name="connsiteX20" fmla="*/ 3536509 w 5217023"/>
              <a:gd name="connsiteY20" fmla="*/ 3297128 h 3994777"/>
              <a:gd name="connsiteX21" fmla="*/ 3148966 w 5217023"/>
              <a:gd name="connsiteY21" fmla="*/ 3485478 h 3994777"/>
              <a:gd name="connsiteX22" fmla="*/ 1860557 w 5217023"/>
              <a:gd name="connsiteY22" fmla="*/ 3880910 h 3994777"/>
              <a:gd name="connsiteX23" fmla="*/ 573715 w 5217023"/>
              <a:gd name="connsiteY23" fmla="*/ 3983764 h 3994777"/>
              <a:gd name="connsiteX24" fmla="*/ 108410 w 5217023"/>
              <a:gd name="connsiteY24" fmla="*/ 3908816 h 3994777"/>
              <a:gd name="connsiteX25" fmla="*/ 0 w 5217023"/>
              <a:gd name="connsiteY25" fmla="*/ 3876793 h 3994777"/>
              <a:gd name="connsiteX26" fmla="*/ 0 w 5217023"/>
              <a:gd name="connsiteY26" fmla="*/ 3802912 h 3994777"/>
              <a:gd name="connsiteX27" fmla="*/ 36975 w 5217023"/>
              <a:gd name="connsiteY27" fmla="*/ 3815954 h 3994777"/>
              <a:gd name="connsiteX28" fmla="*/ 561628 w 5217023"/>
              <a:gd name="connsiteY28" fmla="*/ 3912655 h 3994777"/>
              <a:gd name="connsiteX29" fmla="*/ 1683086 w 5217023"/>
              <a:gd name="connsiteY29" fmla="*/ 3844334 h 3994777"/>
              <a:gd name="connsiteX30" fmla="*/ 1806023 w 5217023"/>
              <a:gd name="connsiteY30" fmla="*/ 3820992 h 3994777"/>
              <a:gd name="connsiteX31" fmla="*/ 1921817 w 5217023"/>
              <a:gd name="connsiteY31" fmla="*/ 3795747 h 3994777"/>
              <a:gd name="connsiteX32" fmla="*/ 1243689 w 5217023"/>
              <a:gd name="connsiteY32" fmla="*/ 3846539 h 3994777"/>
              <a:gd name="connsiteX33" fmla="*/ 62875 w 5217023"/>
              <a:gd name="connsiteY33" fmla="*/ 3668143 h 3994777"/>
              <a:gd name="connsiteX34" fmla="*/ 0 w 5217023"/>
              <a:gd name="connsiteY34" fmla="*/ 3644185 h 39947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217023" h="3994777">
                <a:moveTo>
                  <a:pt x="1945461" y="3787398"/>
                </a:moveTo>
                <a:lnTo>
                  <a:pt x="1942113" y="3790053"/>
                </a:lnTo>
                <a:lnTo>
                  <a:pt x="1946982" y="3787990"/>
                </a:lnTo>
                <a:cubicBezTo>
                  <a:pt x="1946982" y="3787990"/>
                  <a:pt x="1946379" y="3787019"/>
                  <a:pt x="1945461" y="3787398"/>
                </a:cubicBezTo>
                <a:close/>
                <a:moveTo>
                  <a:pt x="0" y="0"/>
                </a:moveTo>
                <a:lnTo>
                  <a:pt x="5030958" y="0"/>
                </a:lnTo>
                <a:lnTo>
                  <a:pt x="5046198" y="153449"/>
                </a:lnTo>
                <a:cubicBezTo>
                  <a:pt x="5052189" y="240558"/>
                  <a:pt x="5055458" y="328007"/>
                  <a:pt x="5055729" y="415828"/>
                </a:cubicBezTo>
                <a:cubicBezTo>
                  <a:pt x="5057604" y="923672"/>
                  <a:pt x="4959210" y="1409054"/>
                  <a:pt x="4735242" y="1867130"/>
                </a:cubicBezTo>
                <a:cubicBezTo>
                  <a:pt x="4533284" y="2280198"/>
                  <a:pt x="4248921" y="2629330"/>
                  <a:pt x="3907395" y="2938441"/>
                </a:cubicBezTo>
                <a:cubicBezTo>
                  <a:pt x="3922498" y="2931535"/>
                  <a:pt x="3935859" y="2921330"/>
                  <a:pt x="3946497" y="2908567"/>
                </a:cubicBezTo>
                <a:cubicBezTo>
                  <a:pt x="4193494" y="2700987"/>
                  <a:pt x="4408756" y="2458364"/>
                  <a:pt x="4585421" y="2188401"/>
                </a:cubicBezTo>
                <a:cubicBezTo>
                  <a:pt x="4967641" y="1608533"/>
                  <a:pt x="5169304" y="975361"/>
                  <a:pt x="5142585" y="276891"/>
                </a:cubicBezTo>
                <a:cubicBezTo>
                  <a:pt x="5139764" y="194215"/>
                  <a:pt x="5132824" y="111888"/>
                  <a:pt x="5121833" y="30208"/>
                </a:cubicBezTo>
                <a:lnTo>
                  <a:pt x="5116229" y="0"/>
                </a:lnTo>
                <a:lnTo>
                  <a:pt x="5184724" y="0"/>
                </a:lnTo>
                <a:lnTo>
                  <a:pt x="5196265" y="66113"/>
                </a:lnTo>
                <a:cubicBezTo>
                  <a:pt x="5249921" y="496647"/>
                  <a:pt x="5197997" y="931171"/>
                  <a:pt x="5058603" y="1368242"/>
                </a:cubicBezTo>
                <a:cubicBezTo>
                  <a:pt x="4872414" y="1953929"/>
                  <a:pt x="4544298" y="2451351"/>
                  <a:pt x="4096624" y="2870829"/>
                </a:cubicBezTo>
                <a:cubicBezTo>
                  <a:pt x="4012832" y="2949426"/>
                  <a:pt x="3924415" y="3022439"/>
                  <a:pt x="3833203" y="3092190"/>
                </a:cubicBezTo>
                <a:cubicBezTo>
                  <a:pt x="3741992" y="3161943"/>
                  <a:pt x="3648667" y="3225510"/>
                  <a:pt x="3536509" y="3297128"/>
                </a:cubicBezTo>
                <a:cubicBezTo>
                  <a:pt x="3427215" y="3372735"/>
                  <a:pt x="3288598" y="3430233"/>
                  <a:pt x="3148966" y="3485478"/>
                </a:cubicBezTo>
                <a:cubicBezTo>
                  <a:pt x="2729930" y="3651299"/>
                  <a:pt x="2302194" y="3788890"/>
                  <a:pt x="1860557" y="3880910"/>
                </a:cubicBezTo>
                <a:cubicBezTo>
                  <a:pt x="1435974" y="3969444"/>
                  <a:pt x="1008052" y="4017957"/>
                  <a:pt x="573715" y="3983764"/>
                </a:cubicBezTo>
                <a:cubicBezTo>
                  <a:pt x="415134" y="3971300"/>
                  <a:pt x="259585" y="3947743"/>
                  <a:pt x="108410" y="3908816"/>
                </a:cubicBezTo>
                <a:lnTo>
                  <a:pt x="0" y="3876793"/>
                </a:lnTo>
                <a:lnTo>
                  <a:pt x="0" y="3802912"/>
                </a:lnTo>
                <a:lnTo>
                  <a:pt x="36975" y="3815954"/>
                </a:lnTo>
                <a:cubicBezTo>
                  <a:pt x="206404" y="3867475"/>
                  <a:pt x="382020" y="3897326"/>
                  <a:pt x="561628" y="3912655"/>
                </a:cubicBezTo>
                <a:cubicBezTo>
                  <a:pt x="938583" y="3944832"/>
                  <a:pt x="1311814" y="3910697"/>
                  <a:pt x="1683086" y="3844334"/>
                </a:cubicBezTo>
                <a:cubicBezTo>
                  <a:pt x="1724123" y="3837151"/>
                  <a:pt x="1765097" y="3829374"/>
                  <a:pt x="1806023" y="3820992"/>
                </a:cubicBezTo>
                <a:cubicBezTo>
                  <a:pt x="1844740" y="3813079"/>
                  <a:pt x="1883218" y="3804161"/>
                  <a:pt x="1921817" y="3795747"/>
                </a:cubicBezTo>
                <a:cubicBezTo>
                  <a:pt x="1697011" y="3826435"/>
                  <a:pt x="1470551" y="3843387"/>
                  <a:pt x="1243689" y="3846539"/>
                </a:cubicBezTo>
                <a:cubicBezTo>
                  <a:pt x="839058" y="3849054"/>
                  <a:pt x="443424" y="3800206"/>
                  <a:pt x="62875" y="3668143"/>
                </a:cubicBezTo>
                <a:lnTo>
                  <a:pt x="0" y="3644185"/>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olo 1">
            <a:extLst>
              <a:ext uri="{FF2B5EF4-FFF2-40B4-BE49-F238E27FC236}">
                <a16:creationId xmlns:a16="http://schemas.microsoft.com/office/drawing/2014/main" id="{B7DF74CE-B568-CE39-EB2C-CB5413A579D4}"/>
              </a:ext>
            </a:extLst>
          </p:cNvPr>
          <p:cNvSpPr>
            <a:spLocks noGrp="1"/>
          </p:cNvSpPr>
          <p:nvPr>
            <p:ph type="title"/>
          </p:nvPr>
        </p:nvSpPr>
        <p:spPr>
          <a:xfrm>
            <a:off x="838200" y="673770"/>
            <a:ext cx="3220329" cy="2027227"/>
          </a:xfrm>
        </p:spPr>
        <p:txBody>
          <a:bodyPr anchor="t">
            <a:normAutofit/>
          </a:bodyPr>
          <a:lstStyle/>
          <a:p>
            <a:r>
              <a:rPr lang="en-GB" sz="3800" b="1" i="1" dirty="0">
                <a:solidFill>
                  <a:srgbClr val="FFFFFF"/>
                </a:solidFill>
              </a:rPr>
              <a:t>Proposal for Improvements </a:t>
            </a:r>
          </a:p>
        </p:txBody>
      </p:sp>
      <p:graphicFrame>
        <p:nvGraphicFramePr>
          <p:cNvPr id="5" name="Segnaposto contenuto 2">
            <a:extLst>
              <a:ext uri="{FF2B5EF4-FFF2-40B4-BE49-F238E27FC236}">
                <a16:creationId xmlns:a16="http://schemas.microsoft.com/office/drawing/2014/main" id="{ABF7DBF5-334C-0D7C-433E-2E9056F4E0DF}"/>
              </a:ext>
            </a:extLst>
          </p:cNvPr>
          <p:cNvGraphicFramePr>
            <a:graphicFrameLocks noGrp="1"/>
          </p:cNvGraphicFramePr>
          <p:nvPr>
            <p:ph idx="1"/>
            <p:extLst>
              <p:ext uri="{D42A27DB-BD31-4B8C-83A1-F6EECF244321}">
                <p14:modId xmlns:p14="http://schemas.microsoft.com/office/powerpoint/2010/main" val="3367088635"/>
              </p:ext>
            </p:extLst>
          </p:nvPr>
        </p:nvGraphicFramePr>
        <p:xfrm>
          <a:off x="5542672" y="777580"/>
          <a:ext cx="5811128" cy="56782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55527467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4">
            <a:extLst>
              <a:ext uri="{FF2B5EF4-FFF2-40B4-BE49-F238E27FC236}">
                <a16:creationId xmlns:a16="http://schemas.microsoft.com/office/drawing/2014/main" id="{100EDD19-6802-4EC3-95CE-CFFAB042CF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74CC7109-C4AB-4C25-8C41-332860E7F242}"/>
              </a:ext>
            </a:extLst>
          </p:cNvPr>
          <p:cNvSpPr>
            <a:spLocks noGrp="1"/>
          </p:cNvSpPr>
          <p:nvPr>
            <p:ph type="title"/>
          </p:nvPr>
        </p:nvSpPr>
        <p:spPr>
          <a:xfrm>
            <a:off x="838200" y="365125"/>
            <a:ext cx="10515600" cy="1325563"/>
          </a:xfrm>
        </p:spPr>
        <p:txBody>
          <a:bodyPr>
            <a:normAutofit/>
          </a:bodyPr>
          <a:lstStyle/>
          <a:p>
            <a:r>
              <a:rPr lang="it-IT" sz="5400" b="1" i="1" dirty="0" err="1"/>
              <a:t>References</a:t>
            </a:r>
            <a:endParaRPr lang="en-GB" sz="5400" b="1" i="1" dirty="0"/>
          </a:p>
        </p:txBody>
      </p:sp>
      <p:sp>
        <p:nvSpPr>
          <p:cNvPr id="20" name="sketch line">
            <a:extLst>
              <a:ext uri="{FF2B5EF4-FFF2-40B4-BE49-F238E27FC236}">
                <a16:creationId xmlns:a16="http://schemas.microsoft.com/office/drawing/2014/main" id="{DB17E863-922E-4C26-BD64-E8FD41D286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9036" y="1677373"/>
            <a:ext cx="10853928" cy="18288"/>
          </a:xfrm>
          <a:custGeom>
            <a:avLst/>
            <a:gdLst>
              <a:gd name="connsiteX0" fmla="*/ 0 w 10853928"/>
              <a:gd name="connsiteY0" fmla="*/ 0 h 18288"/>
              <a:gd name="connsiteX1" fmla="*/ 461292 w 10853928"/>
              <a:gd name="connsiteY1" fmla="*/ 0 h 18288"/>
              <a:gd name="connsiteX2" fmla="*/ 1139662 w 10853928"/>
              <a:gd name="connsiteY2" fmla="*/ 0 h 18288"/>
              <a:gd name="connsiteX3" fmla="*/ 1926572 w 10853928"/>
              <a:gd name="connsiteY3" fmla="*/ 0 h 18288"/>
              <a:gd name="connsiteX4" fmla="*/ 2279325 w 10853928"/>
              <a:gd name="connsiteY4" fmla="*/ 0 h 18288"/>
              <a:gd name="connsiteX5" fmla="*/ 2632078 w 10853928"/>
              <a:gd name="connsiteY5" fmla="*/ 0 h 18288"/>
              <a:gd name="connsiteX6" fmla="*/ 3527527 w 10853928"/>
              <a:gd name="connsiteY6" fmla="*/ 0 h 18288"/>
              <a:gd name="connsiteX7" fmla="*/ 4205897 w 10853928"/>
              <a:gd name="connsiteY7" fmla="*/ 0 h 18288"/>
              <a:gd name="connsiteX8" fmla="*/ 4558650 w 10853928"/>
              <a:gd name="connsiteY8" fmla="*/ 0 h 18288"/>
              <a:gd name="connsiteX9" fmla="*/ 5237020 w 10853928"/>
              <a:gd name="connsiteY9" fmla="*/ 0 h 18288"/>
              <a:gd name="connsiteX10" fmla="*/ 6132469 w 10853928"/>
              <a:gd name="connsiteY10" fmla="*/ 0 h 18288"/>
              <a:gd name="connsiteX11" fmla="*/ 6702301 w 10853928"/>
              <a:gd name="connsiteY11" fmla="*/ 0 h 18288"/>
              <a:gd name="connsiteX12" fmla="*/ 7272132 w 10853928"/>
              <a:gd name="connsiteY12" fmla="*/ 0 h 18288"/>
              <a:gd name="connsiteX13" fmla="*/ 7950502 w 10853928"/>
              <a:gd name="connsiteY13" fmla="*/ 0 h 18288"/>
              <a:gd name="connsiteX14" fmla="*/ 8737412 w 10853928"/>
              <a:gd name="connsiteY14" fmla="*/ 0 h 18288"/>
              <a:gd name="connsiteX15" fmla="*/ 9524322 w 10853928"/>
              <a:gd name="connsiteY15" fmla="*/ 0 h 18288"/>
              <a:gd name="connsiteX16" fmla="*/ 10853928 w 10853928"/>
              <a:gd name="connsiteY16" fmla="*/ 0 h 18288"/>
              <a:gd name="connsiteX17" fmla="*/ 10853928 w 10853928"/>
              <a:gd name="connsiteY17" fmla="*/ 18288 h 18288"/>
              <a:gd name="connsiteX18" fmla="*/ 10392636 w 10853928"/>
              <a:gd name="connsiteY18" fmla="*/ 18288 h 18288"/>
              <a:gd name="connsiteX19" fmla="*/ 9497187 w 10853928"/>
              <a:gd name="connsiteY19" fmla="*/ 18288 h 18288"/>
              <a:gd name="connsiteX20" fmla="*/ 8818817 w 10853928"/>
              <a:gd name="connsiteY20" fmla="*/ 18288 h 18288"/>
              <a:gd name="connsiteX21" fmla="*/ 8466064 w 10853928"/>
              <a:gd name="connsiteY21" fmla="*/ 18288 h 18288"/>
              <a:gd name="connsiteX22" fmla="*/ 7787693 w 10853928"/>
              <a:gd name="connsiteY22" fmla="*/ 18288 h 18288"/>
              <a:gd name="connsiteX23" fmla="*/ 7217862 w 10853928"/>
              <a:gd name="connsiteY23" fmla="*/ 18288 h 18288"/>
              <a:gd name="connsiteX24" fmla="*/ 6648031 w 10853928"/>
              <a:gd name="connsiteY24" fmla="*/ 18288 h 18288"/>
              <a:gd name="connsiteX25" fmla="*/ 6078200 w 10853928"/>
              <a:gd name="connsiteY25" fmla="*/ 18288 h 18288"/>
              <a:gd name="connsiteX26" fmla="*/ 5508368 w 10853928"/>
              <a:gd name="connsiteY26" fmla="*/ 18288 h 18288"/>
              <a:gd name="connsiteX27" fmla="*/ 4721459 w 10853928"/>
              <a:gd name="connsiteY27" fmla="*/ 18288 h 18288"/>
              <a:gd name="connsiteX28" fmla="*/ 4043088 w 10853928"/>
              <a:gd name="connsiteY28" fmla="*/ 18288 h 18288"/>
              <a:gd name="connsiteX29" fmla="*/ 3690336 w 10853928"/>
              <a:gd name="connsiteY29" fmla="*/ 18288 h 18288"/>
              <a:gd name="connsiteX30" fmla="*/ 3120504 w 10853928"/>
              <a:gd name="connsiteY30" fmla="*/ 18288 h 18288"/>
              <a:gd name="connsiteX31" fmla="*/ 2333595 w 10853928"/>
              <a:gd name="connsiteY31" fmla="*/ 18288 h 18288"/>
              <a:gd name="connsiteX32" fmla="*/ 1872303 w 10853928"/>
              <a:gd name="connsiteY32" fmla="*/ 18288 h 18288"/>
              <a:gd name="connsiteX33" fmla="*/ 976854 w 10853928"/>
              <a:gd name="connsiteY33" fmla="*/ 18288 h 18288"/>
              <a:gd name="connsiteX34" fmla="*/ 0 w 10853928"/>
              <a:gd name="connsiteY34" fmla="*/ 18288 h 18288"/>
              <a:gd name="connsiteX35" fmla="*/ 0 w 10853928"/>
              <a:gd name="connsiteY3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10853928" h="18288" fill="none" extrusionOk="0">
                <a:moveTo>
                  <a:pt x="0" y="0"/>
                </a:moveTo>
                <a:cubicBezTo>
                  <a:pt x="146993" y="-19076"/>
                  <a:pt x="347684" y="-4790"/>
                  <a:pt x="461292" y="0"/>
                </a:cubicBezTo>
                <a:cubicBezTo>
                  <a:pt x="574900" y="4790"/>
                  <a:pt x="808367" y="19821"/>
                  <a:pt x="1139662" y="0"/>
                </a:cubicBezTo>
                <a:cubicBezTo>
                  <a:pt x="1470957" y="-19821"/>
                  <a:pt x="1627405" y="5721"/>
                  <a:pt x="1926572" y="0"/>
                </a:cubicBezTo>
                <a:cubicBezTo>
                  <a:pt x="2225739" y="-5721"/>
                  <a:pt x="2137730" y="-3235"/>
                  <a:pt x="2279325" y="0"/>
                </a:cubicBezTo>
                <a:cubicBezTo>
                  <a:pt x="2420920" y="3235"/>
                  <a:pt x="2456518" y="9685"/>
                  <a:pt x="2632078" y="0"/>
                </a:cubicBezTo>
                <a:cubicBezTo>
                  <a:pt x="2807638" y="-9685"/>
                  <a:pt x="3211516" y="-43007"/>
                  <a:pt x="3527527" y="0"/>
                </a:cubicBezTo>
                <a:cubicBezTo>
                  <a:pt x="3843538" y="43007"/>
                  <a:pt x="4058833" y="22042"/>
                  <a:pt x="4205897" y="0"/>
                </a:cubicBezTo>
                <a:cubicBezTo>
                  <a:pt x="4352961" y="-22042"/>
                  <a:pt x="4474805" y="-11846"/>
                  <a:pt x="4558650" y="0"/>
                </a:cubicBezTo>
                <a:cubicBezTo>
                  <a:pt x="4642495" y="11846"/>
                  <a:pt x="5041928" y="-6069"/>
                  <a:pt x="5237020" y="0"/>
                </a:cubicBezTo>
                <a:cubicBezTo>
                  <a:pt x="5432112" y="6069"/>
                  <a:pt x="5943266" y="-17479"/>
                  <a:pt x="6132469" y="0"/>
                </a:cubicBezTo>
                <a:cubicBezTo>
                  <a:pt x="6321672" y="17479"/>
                  <a:pt x="6483872" y="26234"/>
                  <a:pt x="6702301" y="0"/>
                </a:cubicBezTo>
                <a:cubicBezTo>
                  <a:pt x="6920730" y="-26234"/>
                  <a:pt x="6991194" y="-15156"/>
                  <a:pt x="7272132" y="0"/>
                </a:cubicBezTo>
                <a:cubicBezTo>
                  <a:pt x="7553070" y="15156"/>
                  <a:pt x="7684444" y="-32961"/>
                  <a:pt x="7950502" y="0"/>
                </a:cubicBezTo>
                <a:cubicBezTo>
                  <a:pt x="8216560" y="32961"/>
                  <a:pt x="8493290" y="-10491"/>
                  <a:pt x="8737412" y="0"/>
                </a:cubicBezTo>
                <a:cubicBezTo>
                  <a:pt x="8981534" y="10491"/>
                  <a:pt x="9191586" y="-13899"/>
                  <a:pt x="9524322" y="0"/>
                </a:cubicBezTo>
                <a:cubicBezTo>
                  <a:pt x="9857058" y="13899"/>
                  <a:pt x="10297509" y="7485"/>
                  <a:pt x="10853928" y="0"/>
                </a:cubicBezTo>
                <a:cubicBezTo>
                  <a:pt x="10854574" y="4451"/>
                  <a:pt x="10854418" y="9226"/>
                  <a:pt x="10853928" y="18288"/>
                </a:cubicBezTo>
                <a:cubicBezTo>
                  <a:pt x="10691638" y="28522"/>
                  <a:pt x="10574319" y="29578"/>
                  <a:pt x="10392636" y="18288"/>
                </a:cubicBezTo>
                <a:cubicBezTo>
                  <a:pt x="10210953" y="6998"/>
                  <a:pt x="9836277" y="-16742"/>
                  <a:pt x="9497187" y="18288"/>
                </a:cubicBezTo>
                <a:cubicBezTo>
                  <a:pt x="9158097" y="53318"/>
                  <a:pt x="9119479" y="30714"/>
                  <a:pt x="8818817" y="18288"/>
                </a:cubicBezTo>
                <a:cubicBezTo>
                  <a:pt x="8518155" y="5863"/>
                  <a:pt x="8640037" y="6483"/>
                  <a:pt x="8466064" y="18288"/>
                </a:cubicBezTo>
                <a:cubicBezTo>
                  <a:pt x="8292091" y="30093"/>
                  <a:pt x="7997656" y="18914"/>
                  <a:pt x="7787693" y="18288"/>
                </a:cubicBezTo>
                <a:cubicBezTo>
                  <a:pt x="7577730" y="17662"/>
                  <a:pt x="7412468" y="21416"/>
                  <a:pt x="7217862" y="18288"/>
                </a:cubicBezTo>
                <a:cubicBezTo>
                  <a:pt x="7023256" y="15160"/>
                  <a:pt x="6898018" y="14824"/>
                  <a:pt x="6648031" y="18288"/>
                </a:cubicBezTo>
                <a:cubicBezTo>
                  <a:pt x="6398044" y="21752"/>
                  <a:pt x="6254402" y="38625"/>
                  <a:pt x="6078200" y="18288"/>
                </a:cubicBezTo>
                <a:cubicBezTo>
                  <a:pt x="5901998" y="-2049"/>
                  <a:pt x="5622886" y="3213"/>
                  <a:pt x="5508368" y="18288"/>
                </a:cubicBezTo>
                <a:cubicBezTo>
                  <a:pt x="5393850" y="33363"/>
                  <a:pt x="5036260" y="26830"/>
                  <a:pt x="4721459" y="18288"/>
                </a:cubicBezTo>
                <a:cubicBezTo>
                  <a:pt x="4406658" y="9746"/>
                  <a:pt x="4239221" y="41551"/>
                  <a:pt x="4043088" y="18288"/>
                </a:cubicBezTo>
                <a:cubicBezTo>
                  <a:pt x="3846955" y="-4975"/>
                  <a:pt x="3818802" y="34658"/>
                  <a:pt x="3690336" y="18288"/>
                </a:cubicBezTo>
                <a:cubicBezTo>
                  <a:pt x="3561870" y="1918"/>
                  <a:pt x="3265491" y="42194"/>
                  <a:pt x="3120504" y="18288"/>
                </a:cubicBezTo>
                <a:cubicBezTo>
                  <a:pt x="2975517" y="-5618"/>
                  <a:pt x="2720254" y="36673"/>
                  <a:pt x="2333595" y="18288"/>
                </a:cubicBezTo>
                <a:cubicBezTo>
                  <a:pt x="1946936" y="-97"/>
                  <a:pt x="2097241" y="5776"/>
                  <a:pt x="1872303" y="18288"/>
                </a:cubicBezTo>
                <a:cubicBezTo>
                  <a:pt x="1647365" y="30800"/>
                  <a:pt x="1282708" y="45380"/>
                  <a:pt x="976854" y="18288"/>
                </a:cubicBezTo>
                <a:cubicBezTo>
                  <a:pt x="671000" y="-8804"/>
                  <a:pt x="408401" y="-12775"/>
                  <a:pt x="0" y="18288"/>
                </a:cubicBezTo>
                <a:cubicBezTo>
                  <a:pt x="-213" y="9468"/>
                  <a:pt x="187" y="4459"/>
                  <a:pt x="0" y="0"/>
                </a:cubicBezTo>
                <a:close/>
              </a:path>
              <a:path w="10853928" h="18288" stroke="0" extrusionOk="0">
                <a:moveTo>
                  <a:pt x="0" y="0"/>
                </a:moveTo>
                <a:cubicBezTo>
                  <a:pt x="267322" y="15284"/>
                  <a:pt x="415388" y="-21048"/>
                  <a:pt x="569831" y="0"/>
                </a:cubicBezTo>
                <a:cubicBezTo>
                  <a:pt x="724274" y="21048"/>
                  <a:pt x="769333" y="-2353"/>
                  <a:pt x="922584" y="0"/>
                </a:cubicBezTo>
                <a:cubicBezTo>
                  <a:pt x="1075835" y="2353"/>
                  <a:pt x="1399490" y="-145"/>
                  <a:pt x="1818033" y="0"/>
                </a:cubicBezTo>
                <a:cubicBezTo>
                  <a:pt x="2236576" y="145"/>
                  <a:pt x="2145330" y="5482"/>
                  <a:pt x="2387864" y="0"/>
                </a:cubicBezTo>
                <a:cubicBezTo>
                  <a:pt x="2630398" y="-5482"/>
                  <a:pt x="2793207" y="18487"/>
                  <a:pt x="2957695" y="0"/>
                </a:cubicBezTo>
                <a:cubicBezTo>
                  <a:pt x="3122183" y="-18487"/>
                  <a:pt x="3579141" y="19003"/>
                  <a:pt x="3853144" y="0"/>
                </a:cubicBezTo>
                <a:cubicBezTo>
                  <a:pt x="4127147" y="-19003"/>
                  <a:pt x="4209857" y="12211"/>
                  <a:pt x="4314436" y="0"/>
                </a:cubicBezTo>
                <a:cubicBezTo>
                  <a:pt x="4419015" y="-12211"/>
                  <a:pt x="4762459" y="-17220"/>
                  <a:pt x="5209885" y="0"/>
                </a:cubicBezTo>
                <a:cubicBezTo>
                  <a:pt x="5657311" y="17220"/>
                  <a:pt x="5692663" y="-3290"/>
                  <a:pt x="6105335" y="0"/>
                </a:cubicBezTo>
                <a:cubicBezTo>
                  <a:pt x="6518007" y="3290"/>
                  <a:pt x="6455516" y="-5124"/>
                  <a:pt x="6783705" y="0"/>
                </a:cubicBezTo>
                <a:cubicBezTo>
                  <a:pt x="7111894" y="5124"/>
                  <a:pt x="7441941" y="-17829"/>
                  <a:pt x="7679154" y="0"/>
                </a:cubicBezTo>
                <a:cubicBezTo>
                  <a:pt x="7916367" y="17829"/>
                  <a:pt x="8102967" y="-24363"/>
                  <a:pt x="8248985" y="0"/>
                </a:cubicBezTo>
                <a:cubicBezTo>
                  <a:pt x="8395003" y="24363"/>
                  <a:pt x="8552393" y="25505"/>
                  <a:pt x="8818817" y="0"/>
                </a:cubicBezTo>
                <a:cubicBezTo>
                  <a:pt x="9085241" y="-25505"/>
                  <a:pt x="9411308" y="38000"/>
                  <a:pt x="9605726" y="0"/>
                </a:cubicBezTo>
                <a:cubicBezTo>
                  <a:pt x="9800144" y="-38000"/>
                  <a:pt x="10006468" y="-25741"/>
                  <a:pt x="10175558" y="0"/>
                </a:cubicBezTo>
                <a:cubicBezTo>
                  <a:pt x="10344648" y="25741"/>
                  <a:pt x="10696282" y="695"/>
                  <a:pt x="10853928" y="0"/>
                </a:cubicBezTo>
                <a:cubicBezTo>
                  <a:pt x="10853521" y="8690"/>
                  <a:pt x="10853774" y="14141"/>
                  <a:pt x="10853928" y="18288"/>
                </a:cubicBezTo>
                <a:cubicBezTo>
                  <a:pt x="10608124" y="24255"/>
                  <a:pt x="10343415" y="22307"/>
                  <a:pt x="10067018" y="18288"/>
                </a:cubicBezTo>
                <a:cubicBezTo>
                  <a:pt x="9790621" y="14270"/>
                  <a:pt x="9843266" y="3564"/>
                  <a:pt x="9714266" y="18288"/>
                </a:cubicBezTo>
                <a:cubicBezTo>
                  <a:pt x="9585266" y="33012"/>
                  <a:pt x="9379484" y="1875"/>
                  <a:pt x="9252974" y="18288"/>
                </a:cubicBezTo>
                <a:cubicBezTo>
                  <a:pt x="9126464" y="34701"/>
                  <a:pt x="8580678" y="-4904"/>
                  <a:pt x="8357525" y="18288"/>
                </a:cubicBezTo>
                <a:cubicBezTo>
                  <a:pt x="8134372" y="41480"/>
                  <a:pt x="7903199" y="26458"/>
                  <a:pt x="7679154" y="18288"/>
                </a:cubicBezTo>
                <a:cubicBezTo>
                  <a:pt x="7455109" y="10118"/>
                  <a:pt x="7435944" y="27109"/>
                  <a:pt x="7217862" y="18288"/>
                </a:cubicBezTo>
                <a:cubicBezTo>
                  <a:pt x="6999780" y="9467"/>
                  <a:pt x="6680409" y="18985"/>
                  <a:pt x="6539492" y="18288"/>
                </a:cubicBezTo>
                <a:cubicBezTo>
                  <a:pt x="6398575" y="17592"/>
                  <a:pt x="6312077" y="33018"/>
                  <a:pt x="6186739" y="18288"/>
                </a:cubicBezTo>
                <a:cubicBezTo>
                  <a:pt x="6061401" y="3558"/>
                  <a:pt x="5947033" y="12075"/>
                  <a:pt x="5833986" y="18288"/>
                </a:cubicBezTo>
                <a:cubicBezTo>
                  <a:pt x="5720939" y="24501"/>
                  <a:pt x="5482226" y="8586"/>
                  <a:pt x="5155616" y="18288"/>
                </a:cubicBezTo>
                <a:cubicBezTo>
                  <a:pt x="4829006" y="27991"/>
                  <a:pt x="4841274" y="29316"/>
                  <a:pt x="4694324" y="18288"/>
                </a:cubicBezTo>
                <a:cubicBezTo>
                  <a:pt x="4547374" y="7260"/>
                  <a:pt x="4077675" y="7013"/>
                  <a:pt x="3907414" y="18288"/>
                </a:cubicBezTo>
                <a:cubicBezTo>
                  <a:pt x="3737153" y="29564"/>
                  <a:pt x="3538393" y="21630"/>
                  <a:pt x="3446122" y="18288"/>
                </a:cubicBezTo>
                <a:cubicBezTo>
                  <a:pt x="3353851" y="14946"/>
                  <a:pt x="2990320" y="-8091"/>
                  <a:pt x="2659212" y="18288"/>
                </a:cubicBezTo>
                <a:cubicBezTo>
                  <a:pt x="2328104" y="44667"/>
                  <a:pt x="2427653" y="9607"/>
                  <a:pt x="2306460" y="18288"/>
                </a:cubicBezTo>
                <a:cubicBezTo>
                  <a:pt x="2185267" y="26969"/>
                  <a:pt x="1719763" y="3717"/>
                  <a:pt x="1519550" y="18288"/>
                </a:cubicBezTo>
                <a:cubicBezTo>
                  <a:pt x="1319337" y="32860"/>
                  <a:pt x="1167371" y="17040"/>
                  <a:pt x="1058258" y="18288"/>
                </a:cubicBezTo>
                <a:cubicBezTo>
                  <a:pt x="949145" y="19536"/>
                  <a:pt x="780234" y="31447"/>
                  <a:pt x="705505" y="18288"/>
                </a:cubicBezTo>
                <a:cubicBezTo>
                  <a:pt x="630776" y="5129"/>
                  <a:pt x="215796" y="30056"/>
                  <a:pt x="0" y="18288"/>
                </a:cubicBezTo>
                <a:cubicBezTo>
                  <a:pt x="-53" y="11301"/>
                  <a:pt x="-649" y="7756"/>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CC01303A-8ACF-1D7E-7905-66A1631732A9}"/>
              </a:ext>
            </a:extLst>
          </p:cNvPr>
          <p:cNvSpPr>
            <a:spLocks noGrp="1"/>
          </p:cNvSpPr>
          <p:nvPr>
            <p:ph idx="1"/>
          </p:nvPr>
        </p:nvSpPr>
        <p:spPr>
          <a:xfrm>
            <a:off x="838200" y="1929384"/>
            <a:ext cx="10515600" cy="4251960"/>
          </a:xfrm>
        </p:spPr>
        <p:txBody>
          <a:bodyPr>
            <a:normAutofit fontScale="92500" lnSpcReduction="10000"/>
          </a:bodyPr>
          <a:lstStyle/>
          <a:p>
            <a:pPr marL="0" indent="0">
              <a:buNone/>
            </a:pPr>
            <a:r>
              <a:rPr lang="en-GB" sz="1500" dirty="0"/>
              <a:t>The references I consulted have been a valuable guide throughout this research. They provided essential insights into the models and techniques used, allowing me to understand the underlying methodologies in depth. Furthermore, they served as a benchmark for comparing my results with those reported in the literature, helping me assess whether my findings were consistent with or deviated from existing studies. </a:t>
            </a:r>
          </a:p>
          <a:p>
            <a:endParaRPr lang="en-GB" sz="1500" dirty="0"/>
          </a:p>
          <a:p>
            <a:r>
              <a:rPr lang="en-GB" sz="1500" dirty="0"/>
              <a:t>1. </a:t>
            </a:r>
            <a:r>
              <a:rPr lang="en-GB" sz="1500" b="1" dirty="0"/>
              <a:t>Classification of Phishing Email Using Word Embedding and Machine Learning Techniques </a:t>
            </a:r>
            <a:r>
              <a:rPr lang="en-GB" sz="1500" dirty="0"/>
              <a:t>- https://www.researchgate.net/publication/360456225_Classification_of_Phishing_Email_Using_Word_Embedding_and_Machine_Learning_Techniques</a:t>
            </a:r>
          </a:p>
          <a:p>
            <a:r>
              <a:rPr lang="en-GB" sz="1500" dirty="0"/>
              <a:t>2. </a:t>
            </a:r>
            <a:r>
              <a:rPr lang="en-GB" sz="1500" b="1" dirty="0"/>
              <a:t>Spam Email Detection Using Deep Learning Techniques </a:t>
            </a:r>
            <a:r>
              <a:rPr lang="en-GB" sz="1500" dirty="0"/>
              <a:t>- https://www.sciencedirect.com/science/article/pii/S1877050921007493</a:t>
            </a:r>
          </a:p>
          <a:p>
            <a:r>
              <a:rPr lang="en-GB" sz="1500" dirty="0"/>
              <a:t>3. </a:t>
            </a:r>
            <a:r>
              <a:rPr lang="en-GB" sz="1500" b="1" dirty="0"/>
              <a:t>Comparative Analysis of Machine Learning Algorithms for Email Phishing Detection Using TF-IDF, Word2Vec, and BERT </a:t>
            </a:r>
            <a:r>
              <a:rPr lang="en-GB" sz="1500" dirty="0"/>
              <a:t>https://www.sciencedirect.com/org/science/article/pii/S1546221824008117</a:t>
            </a:r>
          </a:p>
          <a:p>
            <a:r>
              <a:rPr lang="en-GB" sz="1500" dirty="0"/>
              <a:t>4. </a:t>
            </a:r>
            <a:r>
              <a:rPr lang="en-GB" sz="1500" b="1" dirty="0"/>
              <a:t>Comparative Analysis of Machine Learning and Deep Learning for Email Spam Detection </a:t>
            </a:r>
            <a:r>
              <a:rPr lang="en-GB" sz="1500" dirty="0"/>
              <a:t>- https://www.techrxiv.org/users/802623/articles/1187484-comparative-analysis-of-machine-learning-and-deep-learning-for-email-spam-detection  </a:t>
            </a:r>
          </a:p>
          <a:p>
            <a:pPr marL="0" indent="0">
              <a:buNone/>
            </a:pPr>
            <a:endParaRPr lang="en-GB" sz="1500" dirty="0"/>
          </a:p>
          <a:p>
            <a:pPr marL="0" indent="0">
              <a:buNone/>
            </a:pPr>
            <a:r>
              <a:rPr lang="en-GB" sz="1500" dirty="0"/>
              <a:t>Although some of the references focus on phishing email detection, their methodologies and findings provide significant insights into spam email detection due to shared characteristics in text processing, feature extraction, and classification.</a:t>
            </a:r>
          </a:p>
          <a:p>
            <a:endParaRPr lang="en-GB" sz="1200" dirty="0"/>
          </a:p>
        </p:txBody>
      </p:sp>
    </p:spTree>
    <p:extLst>
      <p:ext uri="{BB962C8B-B14F-4D97-AF65-F5344CB8AC3E}">
        <p14:creationId xmlns:p14="http://schemas.microsoft.com/office/powerpoint/2010/main" val="2882082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2DF85F33-C178-50A5-5C09-FAC4F79B8094}"/>
              </a:ext>
            </a:extLst>
          </p:cNvPr>
          <p:cNvSpPr>
            <a:spLocks noGrp="1"/>
          </p:cNvSpPr>
          <p:nvPr>
            <p:ph type="title"/>
          </p:nvPr>
        </p:nvSpPr>
        <p:spPr>
          <a:xfrm>
            <a:off x="7562273" y="416594"/>
            <a:ext cx="4435458" cy="1274488"/>
          </a:xfrm>
        </p:spPr>
        <p:txBody>
          <a:bodyPr>
            <a:normAutofit fontScale="90000"/>
          </a:bodyPr>
          <a:lstStyle/>
          <a:p>
            <a:r>
              <a:rPr lang="it-IT" b="1" i="1" dirty="0"/>
              <a:t>Thank </a:t>
            </a:r>
            <a:r>
              <a:rPr lang="it-IT" b="1" i="1" dirty="0" err="1"/>
              <a:t>you</a:t>
            </a:r>
            <a:r>
              <a:rPr lang="it-IT" b="1" i="1" dirty="0"/>
              <a:t> for </a:t>
            </a:r>
            <a:r>
              <a:rPr lang="it-IT" b="1" i="1" dirty="0" err="1"/>
              <a:t>your</a:t>
            </a:r>
            <a:r>
              <a:rPr lang="it-IT" b="1" i="1" dirty="0"/>
              <a:t> </a:t>
            </a:r>
            <a:r>
              <a:rPr lang="it-IT" b="1" i="1" dirty="0" err="1"/>
              <a:t>attention</a:t>
            </a:r>
            <a:r>
              <a:rPr lang="it-IT" b="1" i="1" dirty="0"/>
              <a:t>!</a:t>
            </a:r>
            <a:endParaRPr lang="en-GB" b="1" i="1" dirty="0"/>
          </a:p>
        </p:txBody>
      </p:sp>
    </p:spTree>
    <p:extLst>
      <p:ext uri="{BB962C8B-B14F-4D97-AF65-F5344CB8AC3E}">
        <p14:creationId xmlns:p14="http://schemas.microsoft.com/office/powerpoint/2010/main" val="31039589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olo 4">
            <a:extLst>
              <a:ext uri="{FF2B5EF4-FFF2-40B4-BE49-F238E27FC236}">
                <a16:creationId xmlns:a16="http://schemas.microsoft.com/office/drawing/2014/main" id="{74A5D410-5DB7-8019-9269-710EB901F98B}"/>
              </a:ext>
            </a:extLst>
          </p:cNvPr>
          <p:cNvSpPr>
            <a:spLocks noGrp="1"/>
          </p:cNvSpPr>
          <p:nvPr>
            <p:ph type="title"/>
          </p:nvPr>
        </p:nvSpPr>
        <p:spPr>
          <a:xfrm>
            <a:off x="630936" y="639520"/>
            <a:ext cx="3429000" cy="1719072"/>
          </a:xfrm>
        </p:spPr>
        <p:txBody>
          <a:bodyPr anchor="b">
            <a:normAutofit/>
          </a:bodyPr>
          <a:lstStyle/>
          <a:p>
            <a:r>
              <a:rPr lang="it-IT" sz="4200" b="1" i="1" dirty="0"/>
              <a:t>DATA ACQUISITION</a:t>
            </a:r>
            <a:endParaRPr lang="en-GB" sz="4200" b="1" i="1" dirty="0"/>
          </a:p>
        </p:txBody>
      </p:sp>
      <p:sp>
        <p:nvSpPr>
          <p:cNvPr id="73"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egnaposto contenuto 5">
            <a:extLst>
              <a:ext uri="{FF2B5EF4-FFF2-40B4-BE49-F238E27FC236}">
                <a16:creationId xmlns:a16="http://schemas.microsoft.com/office/drawing/2014/main" id="{95CCDC32-3574-FCF4-A805-72C131E08BBE}"/>
              </a:ext>
            </a:extLst>
          </p:cNvPr>
          <p:cNvSpPr>
            <a:spLocks noGrp="1"/>
          </p:cNvSpPr>
          <p:nvPr>
            <p:ph idx="1"/>
          </p:nvPr>
        </p:nvSpPr>
        <p:spPr>
          <a:xfrm>
            <a:off x="630936" y="2807208"/>
            <a:ext cx="3429000" cy="3410712"/>
          </a:xfrm>
        </p:spPr>
        <p:txBody>
          <a:bodyPr anchor="t">
            <a:normAutofit/>
          </a:bodyPr>
          <a:lstStyle/>
          <a:p>
            <a:pPr marL="0" indent="0">
              <a:buNone/>
            </a:pPr>
            <a:r>
              <a:rPr lang="it-IT" sz="1900" b="1" dirty="0"/>
              <a:t>Dataset</a:t>
            </a:r>
            <a:r>
              <a:rPr lang="en-GB" sz="1900" dirty="0"/>
              <a:t> </a:t>
            </a:r>
          </a:p>
          <a:p>
            <a:r>
              <a:rPr lang="en-GB" sz="1900" b="1" dirty="0"/>
              <a:t>TREC 2006 </a:t>
            </a:r>
            <a:r>
              <a:rPr lang="en-GB" sz="1900" dirty="0"/>
              <a:t>sourced from the </a:t>
            </a:r>
            <a:r>
              <a:rPr lang="en-GB" sz="1900" b="1" dirty="0"/>
              <a:t>'2006 TREC Public Spam Corpora</a:t>
            </a:r>
            <a:r>
              <a:rPr lang="en-GB" sz="1900" dirty="0"/>
              <a:t>’</a:t>
            </a:r>
          </a:p>
          <a:p>
            <a:pPr marL="0" indent="0">
              <a:buNone/>
            </a:pPr>
            <a:endParaRPr lang="en-GB" sz="1900" dirty="0"/>
          </a:p>
          <a:p>
            <a:pPr marL="0" indent="0">
              <a:buNone/>
            </a:pPr>
            <a:r>
              <a:rPr lang="en-GB" sz="1900" b="1" dirty="0"/>
              <a:t>Attributes</a:t>
            </a:r>
          </a:p>
          <a:p>
            <a:r>
              <a:rPr lang="en-GB" sz="1900" b="1" dirty="0"/>
              <a:t>label</a:t>
            </a:r>
            <a:r>
              <a:rPr lang="en-GB" sz="1900" dirty="0"/>
              <a:t>: Int type, 1 for spam and 0 for ham</a:t>
            </a:r>
          </a:p>
          <a:p>
            <a:r>
              <a:rPr lang="en-GB" sz="1900" b="1" dirty="0"/>
              <a:t>origin</a:t>
            </a:r>
            <a:r>
              <a:rPr lang="en-GB" sz="1900" dirty="0"/>
              <a:t>: String type, original raw email</a:t>
            </a:r>
          </a:p>
          <a:p>
            <a:endParaRPr lang="en-GB" sz="1900" dirty="0"/>
          </a:p>
        </p:txBody>
      </p:sp>
      <p:pic>
        <p:nvPicPr>
          <p:cNvPr id="10" name="Immagine 9">
            <a:extLst>
              <a:ext uri="{FF2B5EF4-FFF2-40B4-BE49-F238E27FC236}">
                <a16:creationId xmlns:a16="http://schemas.microsoft.com/office/drawing/2014/main" id="{88183ABC-6B7E-FCB8-0558-3B1C35109057}"/>
              </a:ext>
            </a:extLst>
          </p:cNvPr>
          <p:cNvPicPr>
            <a:picLocks noChangeAspect="1"/>
          </p:cNvPicPr>
          <p:nvPr/>
        </p:nvPicPr>
        <p:blipFill>
          <a:blip r:embed="rId2"/>
          <a:stretch>
            <a:fillRect/>
          </a:stretch>
        </p:blipFill>
        <p:spPr>
          <a:xfrm>
            <a:off x="4654296" y="1573625"/>
            <a:ext cx="6903720" cy="3710749"/>
          </a:xfrm>
          <a:prstGeom prst="rect">
            <a:avLst/>
          </a:prstGeom>
        </p:spPr>
      </p:pic>
    </p:spTree>
    <p:extLst>
      <p:ext uri="{BB962C8B-B14F-4D97-AF65-F5344CB8AC3E}">
        <p14:creationId xmlns:p14="http://schemas.microsoft.com/office/powerpoint/2010/main" val="6955542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F67E28A5-9918-AE17-2908-DC0305A90CFF}"/>
              </a:ext>
            </a:extLst>
          </p:cNvPr>
          <p:cNvSpPr>
            <a:spLocks noGrp="1"/>
          </p:cNvSpPr>
          <p:nvPr>
            <p:ph type="title"/>
          </p:nvPr>
        </p:nvSpPr>
        <p:spPr>
          <a:xfrm>
            <a:off x="640080" y="325369"/>
            <a:ext cx="4368602" cy="1956841"/>
          </a:xfrm>
        </p:spPr>
        <p:txBody>
          <a:bodyPr anchor="b">
            <a:normAutofit/>
          </a:bodyPr>
          <a:lstStyle/>
          <a:p>
            <a:r>
              <a:rPr lang="it-IT" sz="4800" b="1" i="1" dirty="0"/>
              <a:t>DATA EXPLORATION</a:t>
            </a:r>
            <a:endParaRPr lang="en-GB" sz="4800" b="1" i="1" dirty="0"/>
          </a:p>
        </p:txBody>
      </p:sp>
      <p:sp>
        <p:nvSpPr>
          <p:cNvPr id="28"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61068E48-C0CE-A3DF-1238-1E6AD957489A}"/>
              </a:ext>
            </a:extLst>
          </p:cNvPr>
          <p:cNvSpPr>
            <a:spLocks noGrp="1"/>
          </p:cNvSpPr>
          <p:nvPr>
            <p:ph idx="1"/>
          </p:nvPr>
        </p:nvSpPr>
        <p:spPr>
          <a:xfrm>
            <a:off x="640080" y="2872899"/>
            <a:ext cx="4243589" cy="3320668"/>
          </a:xfrm>
        </p:spPr>
        <p:txBody>
          <a:bodyPr>
            <a:normAutofit/>
          </a:bodyPr>
          <a:lstStyle/>
          <a:p>
            <a:r>
              <a:rPr lang="en-US" sz="2200" dirty="0">
                <a:latin typeface="Aptos Corpo"/>
                <a:cs typeface="Times New Roman" panose="02020603050405020304" pitchFamily="18" charset="0"/>
              </a:rPr>
              <a:t>Found </a:t>
            </a:r>
            <a:r>
              <a:rPr lang="en-US" sz="2200" b="1" dirty="0">
                <a:latin typeface="Aptos Corpo"/>
                <a:cs typeface="Times New Roman" panose="02020603050405020304" pitchFamily="18" charset="0"/>
              </a:rPr>
              <a:t>37822 email </a:t>
            </a:r>
            <a:r>
              <a:rPr lang="en-US" sz="2200" dirty="0">
                <a:latin typeface="Aptos Corpo"/>
                <a:cs typeface="Times New Roman" panose="02020603050405020304" pitchFamily="18" charset="0"/>
              </a:rPr>
              <a:t>of which:</a:t>
            </a:r>
            <a:br>
              <a:rPr lang="en-US" sz="2200" dirty="0">
                <a:latin typeface="Aptos Corpo"/>
                <a:cs typeface="Times New Roman" panose="02020603050405020304" pitchFamily="18" charset="0"/>
              </a:rPr>
            </a:br>
            <a:r>
              <a:rPr lang="en-US" sz="2200" b="1" dirty="0">
                <a:latin typeface="Aptos Corpo"/>
                <a:cs typeface="Times New Roman" panose="02020603050405020304" pitchFamily="18" charset="0"/>
              </a:rPr>
              <a:t>24802 spam (65.9 %)</a:t>
            </a:r>
            <a:br>
              <a:rPr lang="en-US" sz="2200" dirty="0">
                <a:latin typeface="Aptos Corpo"/>
                <a:cs typeface="Times New Roman" panose="02020603050405020304" pitchFamily="18" charset="0"/>
              </a:rPr>
            </a:br>
            <a:r>
              <a:rPr lang="en-US" sz="2200" b="1" dirty="0">
                <a:latin typeface="Aptos Corpo"/>
                <a:cs typeface="Times New Roman" panose="02020603050405020304" pitchFamily="18" charset="0"/>
              </a:rPr>
              <a:t>12910 ham (34.1 %)</a:t>
            </a:r>
          </a:p>
          <a:p>
            <a:pPr marL="0" indent="0">
              <a:buNone/>
            </a:pPr>
            <a:r>
              <a:rPr lang="en-US" sz="2200" dirty="0">
                <a:latin typeface="Aptos Corpo"/>
                <a:cs typeface="Times New Roman" panose="02020603050405020304" pitchFamily="18" charset="0"/>
              </a:rPr>
              <a:t> </a:t>
            </a:r>
            <a:endParaRPr lang="it-IT" sz="2200" dirty="0">
              <a:latin typeface="Aptos Corpo"/>
              <a:cs typeface="Times New Roman" panose="02020603050405020304" pitchFamily="18" charset="0"/>
            </a:endParaRPr>
          </a:p>
          <a:p>
            <a:r>
              <a:rPr lang="it-IT" sz="2200" dirty="0" err="1">
                <a:latin typeface="Aptos Corpo"/>
                <a:cs typeface="Times New Roman" panose="02020603050405020304" pitchFamily="18" charset="0"/>
              </a:rPr>
              <a:t>Found</a:t>
            </a:r>
            <a:r>
              <a:rPr lang="it-IT" sz="2200" dirty="0">
                <a:latin typeface="Aptos Corpo"/>
                <a:cs typeface="Times New Roman" panose="02020603050405020304" pitchFamily="18" charset="0"/>
              </a:rPr>
              <a:t> </a:t>
            </a:r>
            <a:r>
              <a:rPr lang="it-IT" sz="2200" b="1" dirty="0">
                <a:latin typeface="Aptos Corpo"/>
                <a:cs typeface="Times New Roman" panose="02020603050405020304" pitchFamily="18" charset="0"/>
              </a:rPr>
              <a:t>33 </a:t>
            </a:r>
            <a:r>
              <a:rPr lang="it-IT" sz="2200" b="1" dirty="0" err="1">
                <a:latin typeface="Aptos Corpo"/>
                <a:cs typeface="Times New Roman" panose="02020603050405020304" pitchFamily="18" charset="0"/>
              </a:rPr>
              <a:t>duplicates</a:t>
            </a:r>
            <a:endParaRPr lang="it-IT" sz="2200" b="1" dirty="0">
              <a:latin typeface="Aptos Corpo"/>
              <a:cs typeface="Times New Roman" panose="02020603050405020304" pitchFamily="18" charset="0"/>
            </a:endParaRPr>
          </a:p>
          <a:p>
            <a:pPr marL="0" indent="0">
              <a:buNone/>
            </a:pPr>
            <a:endParaRPr lang="it-IT" sz="2200" dirty="0">
              <a:latin typeface="Aptos Corpo"/>
              <a:cs typeface="Times New Roman" panose="02020603050405020304" pitchFamily="18" charset="0"/>
            </a:endParaRPr>
          </a:p>
          <a:p>
            <a:r>
              <a:rPr lang="it-IT" sz="2200" dirty="0" err="1">
                <a:latin typeface="Aptos Corpo"/>
                <a:cs typeface="Times New Roman" panose="02020603050405020304" pitchFamily="18" charset="0"/>
              </a:rPr>
              <a:t>Found</a:t>
            </a:r>
            <a:r>
              <a:rPr lang="it-IT" sz="2200" b="1" dirty="0">
                <a:latin typeface="Aptos Corpo"/>
                <a:cs typeface="Times New Roman" panose="02020603050405020304" pitchFamily="18" charset="0"/>
              </a:rPr>
              <a:t> 0 </a:t>
            </a:r>
            <a:r>
              <a:rPr lang="it-IT" sz="2200" b="1" dirty="0" err="1">
                <a:latin typeface="Aptos Corpo"/>
                <a:cs typeface="Times New Roman" panose="02020603050405020304" pitchFamily="18" charset="0"/>
              </a:rPr>
              <a:t>missing</a:t>
            </a:r>
            <a:r>
              <a:rPr lang="it-IT" sz="2200" b="1" dirty="0">
                <a:latin typeface="Aptos Corpo"/>
                <a:cs typeface="Times New Roman" panose="02020603050405020304" pitchFamily="18" charset="0"/>
              </a:rPr>
              <a:t> </a:t>
            </a:r>
            <a:r>
              <a:rPr lang="it-IT" sz="2200" b="1" dirty="0" err="1">
                <a:latin typeface="Aptos Corpo"/>
                <a:cs typeface="Times New Roman" panose="02020603050405020304" pitchFamily="18" charset="0"/>
              </a:rPr>
              <a:t>values</a:t>
            </a:r>
            <a:endParaRPr lang="it-IT" sz="2200" b="1" dirty="0">
              <a:latin typeface="Aptos Corpo"/>
              <a:cs typeface="Times New Roman" panose="02020603050405020304" pitchFamily="18" charset="0"/>
            </a:endParaRPr>
          </a:p>
          <a:p>
            <a:pPr marL="0" indent="0">
              <a:buNone/>
            </a:pPr>
            <a:endParaRPr lang="it-IT" sz="2200" dirty="0">
              <a:latin typeface="Times New Roman" panose="02020603050405020304" pitchFamily="18" charset="0"/>
              <a:cs typeface="Times New Roman" panose="02020603050405020304" pitchFamily="18" charset="0"/>
            </a:endParaRPr>
          </a:p>
        </p:txBody>
      </p:sp>
      <p:pic>
        <p:nvPicPr>
          <p:cNvPr id="5" name="Picture 4" descr="Immagine che contiene schermata&#10;&#10;Descrizione generata automaticamente">
            <a:extLst>
              <a:ext uri="{FF2B5EF4-FFF2-40B4-BE49-F238E27FC236}">
                <a16:creationId xmlns:a16="http://schemas.microsoft.com/office/drawing/2014/main" id="{671F9D2C-C15E-C1B0-4E25-78FAC7278704}"/>
              </a:ext>
            </a:extLst>
          </p:cNvPr>
          <p:cNvPicPr>
            <a:picLocks noChangeAspect="1"/>
          </p:cNvPicPr>
          <p:nvPr/>
        </p:nvPicPr>
        <p:blipFill>
          <a:blip r:embed="rId3">
            <a:extLst>
              <a:ext uri="{28A0092B-C50C-407E-A947-70E740481C1C}">
                <a14:useLocalDpi xmlns:a14="http://schemas.microsoft.com/office/drawing/2010/main" val="0"/>
              </a:ext>
            </a:extLst>
          </a:blip>
          <a:srcRect l="19466" r="13581"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blipFill>
            <a:blip r:embed="rId3"/>
            <a:stretch>
              <a:fillRect t="-26000"/>
            </a:stretch>
          </a:blipFill>
        </p:spPr>
      </p:pic>
    </p:spTree>
    <p:extLst>
      <p:ext uri="{BB962C8B-B14F-4D97-AF65-F5344CB8AC3E}">
        <p14:creationId xmlns:p14="http://schemas.microsoft.com/office/powerpoint/2010/main" val="3969606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BE41C48B-4CA4-7510-3684-E131F7CF6054}"/>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b="1" i="1" dirty="0"/>
              <a:t>DATA VISUALIZATION PRE-PROCESSING</a:t>
            </a:r>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Immagine 6" descr="Immagine che contiene diagramma, cerchio, Elementi grafici, schermata&#10;&#10;Descrizione generata automaticamente">
            <a:extLst>
              <a:ext uri="{FF2B5EF4-FFF2-40B4-BE49-F238E27FC236}">
                <a16:creationId xmlns:a16="http://schemas.microsoft.com/office/drawing/2014/main" id="{C8F238D1-9797-3314-DF7F-74BF20356652}"/>
              </a:ext>
            </a:extLst>
          </p:cNvPr>
          <p:cNvPicPr>
            <a:picLocks noChangeAspect="1"/>
          </p:cNvPicPr>
          <p:nvPr/>
        </p:nvPicPr>
        <p:blipFill>
          <a:blip r:embed="rId3"/>
          <a:stretch>
            <a:fillRect/>
          </a:stretch>
        </p:blipFill>
        <p:spPr>
          <a:xfrm>
            <a:off x="837861" y="2642616"/>
            <a:ext cx="4578773" cy="3605784"/>
          </a:xfrm>
          <a:prstGeom prst="rect">
            <a:avLst/>
          </a:prstGeom>
        </p:spPr>
      </p:pic>
      <p:pic>
        <p:nvPicPr>
          <p:cNvPr id="9" name="Immagine 8" descr="Immagine che contiene testo, schermata, diagramma, Rettangolo&#10;&#10;Descrizione generata automaticamente">
            <a:extLst>
              <a:ext uri="{FF2B5EF4-FFF2-40B4-BE49-F238E27FC236}">
                <a16:creationId xmlns:a16="http://schemas.microsoft.com/office/drawing/2014/main" id="{A32C5A8A-39F3-5994-23B0-EFC1278FE0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04983" y="2642616"/>
            <a:ext cx="4713442" cy="3605784"/>
          </a:xfrm>
          <a:prstGeom prst="rect">
            <a:avLst/>
          </a:prstGeom>
        </p:spPr>
      </p:pic>
    </p:spTree>
    <p:extLst>
      <p:ext uri="{BB962C8B-B14F-4D97-AF65-F5344CB8AC3E}">
        <p14:creationId xmlns:p14="http://schemas.microsoft.com/office/powerpoint/2010/main" val="285796366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C059848D-6FCF-3964-0F09-52574A3DFD79}"/>
              </a:ext>
            </a:extLst>
          </p:cNvPr>
          <p:cNvSpPr>
            <a:spLocks noGrp="1"/>
          </p:cNvSpPr>
          <p:nvPr>
            <p:ph type="title"/>
          </p:nvPr>
        </p:nvSpPr>
        <p:spPr>
          <a:xfrm>
            <a:off x="640080" y="325369"/>
            <a:ext cx="4368602" cy="1956841"/>
          </a:xfrm>
        </p:spPr>
        <p:txBody>
          <a:bodyPr anchor="b">
            <a:normAutofit/>
          </a:bodyPr>
          <a:lstStyle/>
          <a:p>
            <a:r>
              <a:rPr lang="it-IT" sz="4200" b="1" i="1" dirty="0"/>
              <a:t>DATA CLEANING</a:t>
            </a:r>
            <a:endParaRPr lang="en-GB" sz="4200" b="1" i="1" dirty="0"/>
          </a:p>
        </p:txBody>
      </p:sp>
      <p:sp>
        <p:nvSpPr>
          <p:cNvPr id="1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175FAAAB-5732-FB36-AB28-B37FC7E9FDA0}"/>
              </a:ext>
            </a:extLst>
          </p:cNvPr>
          <p:cNvSpPr>
            <a:spLocks noGrp="1"/>
          </p:cNvSpPr>
          <p:nvPr>
            <p:ph idx="1"/>
          </p:nvPr>
        </p:nvSpPr>
        <p:spPr>
          <a:xfrm>
            <a:off x="640080" y="2872899"/>
            <a:ext cx="4243589" cy="3320668"/>
          </a:xfrm>
        </p:spPr>
        <p:txBody>
          <a:bodyPr>
            <a:noAutofit/>
          </a:bodyPr>
          <a:lstStyle/>
          <a:p>
            <a:r>
              <a:rPr kumimoji="0" lang="en-US" altLang="en-US" sz="1500" b="0" i="0" u="none" strike="noStrike" cap="none" normalizeH="0" baseline="0" dirty="0">
                <a:ln>
                  <a:noFill/>
                </a:ln>
                <a:solidFill>
                  <a:schemeClr val="tx1"/>
                </a:solidFill>
                <a:effectLst/>
                <a:latin typeface="Aptos Corpo"/>
              </a:rPr>
              <a:t>The attribute </a:t>
            </a:r>
            <a:r>
              <a:rPr kumimoji="0" lang="en-US" altLang="en-US" sz="1500" b="1" i="0" u="none" strike="noStrike" cap="none" normalizeH="0" baseline="0" dirty="0">
                <a:ln>
                  <a:noFill/>
                </a:ln>
                <a:solidFill>
                  <a:schemeClr val="tx1"/>
                </a:solidFill>
                <a:effectLst/>
                <a:latin typeface="Aptos Corpo"/>
              </a:rPr>
              <a:t>origin</a:t>
            </a:r>
            <a:r>
              <a:rPr kumimoji="0" lang="en-US" altLang="en-US" sz="1500" b="0" i="0" u="none" strike="noStrike" cap="none" normalizeH="0" baseline="0" dirty="0">
                <a:ln>
                  <a:noFill/>
                </a:ln>
                <a:solidFill>
                  <a:schemeClr val="tx1"/>
                </a:solidFill>
                <a:effectLst/>
                <a:latin typeface="Aptos Corpo"/>
              </a:rPr>
              <a:t> was renamed to </a:t>
            </a:r>
            <a:r>
              <a:rPr kumimoji="0" lang="en-US" altLang="en-US" sz="1500" b="1" i="0" u="none" strike="noStrike" cap="none" normalizeH="0" baseline="0" dirty="0">
                <a:ln>
                  <a:noFill/>
                </a:ln>
                <a:solidFill>
                  <a:schemeClr val="tx1"/>
                </a:solidFill>
                <a:effectLst/>
                <a:latin typeface="Aptos Corpo"/>
              </a:rPr>
              <a:t>emails </a:t>
            </a:r>
            <a:r>
              <a:rPr kumimoji="0" lang="en-US" altLang="en-US" sz="1500" b="0" i="0" u="none" strike="noStrike" cap="none" normalizeH="0" baseline="0" dirty="0">
                <a:ln>
                  <a:noFill/>
                </a:ln>
                <a:solidFill>
                  <a:schemeClr val="tx1"/>
                </a:solidFill>
                <a:effectLst/>
                <a:latin typeface="Aptos Corpo"/>
              </a:rPr>
              <a:t>for improved clarity and </a:t>
            </a:r>
            <a:r>
              <a:rPr lang="en-US" altLang="en-US" sz="1500" dirty="0">
                <a:latin typeface="Aptos Corpo"/>
              </a:rPr>
              <a:t>a</a:t>
            </a:r>
            <a:r>
              <a:rPr kumimoji="0" lang="en-US" altLang="en-US" sz="1500" b="0" i="0" u="none" strike="noStrike" cap="none" normalizeH="0" baseline="0" dirty="0">
                <a:ln>
                  <a:noFill/>
                </a:ln>
                <a:solidFill>
                  <a:schemeClr val="tx1"/>
                </a:solidFill>
                <a:effectLst/>
                <a:latin typeface="Aptos Corpo"/>
              </a:rPr>
              <a:t> new attribute, </a:t>
            </a:r>
            <a:r>
              <a:rPr kumimoji="0" lang="en-US" altLang="en-US" sz="1500" b="1" i="0" u="none" strike="noStrike" cap="none" normalizeH="0" baseline="0" dirty="0" err="1">
                <a:ln>
                  <a:noFill/>
                </a:ln>
                <a:solidFill>
                  <a:schemeClr val="tx1"/>
                </a:solidFill>
                <a:effectLst/>
                <a:latin typeface="Aptos Corpo"/>
              </a:rPr>
              <a:t>label_text</a:t>
            </a:r>
            <a:r>
              <a:rPr kumimoji="0" lang="en-US" altLang="en-US" sz="1500" b="0" i="0" u="none" strike="noStrike" cap="none" normalizeH="0" baseline="0" dirty="0">
                <a:ln>
                  <a:noFill/>
                </a:ln>
                <a:solidFill>
                  <a:schemeClr val="tx1"/>
                </a:solidFill>
                <a:effectLst/>
                <a:latin typeface="Aptos Corpo"/>
              </a:rPr>
              <a:t>, was created by mapping numeric labels: 0 to 'Ham' and 1 to 'Spam'. </a:t>
            </a:r>
            <a:endParaRPr lang="en-GB" sz="1500" dirty="0">
              <a:latin typeface="Aptos Corpo"/>
            </a:endParaRPr>
          </a:p>
          <a:p>
            <a:r>
              <a:rPr lang="en-GB" sz="1500" dirty="0">
                <a:latin typeface="Aptos Corpo"/>
              </a:rPr>
              <a:t>Converted email strings into email objects to facilitate parsing and </a:t>
            </a:r>
            <a:r>
              <a:rPr lang="en-GB" sz="1500" b="1" dirty="0">
                <a:latin typeface="Aptos Corpo"/>
              </a:rPr>
              <a:t>extraction of the main body content.</a:t>
            </a:r>
          </a:p>
          <a:p>
            <a:r>
              <a:rPr lang="en-GB" sz="1500" dirty="0">
                <a:latin typeface="Aptos Corpo"/>
              </a:rPr>
              <a:t>Further cleaned the email body by </a:t>
            </a:r>
            <a:r>
              <a:rPr lang="en-GB" sz="1500" b="1" dirty="0">
                <a:latin typeface="Aptos Corpo"/>
              </a:rPr>
              <a:t>removing punctuation, collapsing extra whitespace, and converting all text to lowercase</a:t>
            </a:r>
          </a:p>
          <a:p>
            <a:r>
              <a:rPr kumimoji="0" lang="en-US" altLang="en-US" sz="1500" b="0" i="0" u="none" strike="noStrike" cap="none" normalizeH="0" baseline="0" dirty="0">
                <a:ln>
                  <a:noFill/>
                </a:ln>
                <a:solidFill>
                  <a:schemeClr val="tx1"/>
                </a:solidFill>
                <a:effectLst/>
                <a:latin typeface="Aptos Corpo"/>
              </a:rPr>
              <a:t>Added a new attribute, </a:t>
            </a:r>
            <a:r>
              <a:rPr kumimoji="0" lang="en-US" altLang="en-US" sz="1500" b="1" i="0" u="none" strike="noStrike" cap="none" normalizeH="0" baseline="0" dirty="0">
                <a:ln>
                  <a:noFill/>
                </a:ln>
                <a:solidFill>
                  <a:schemeClr val="tx1"/>
                </a:solidFill>
                <a:effectLst/>
                <a:latin typeface="Aptos Corpo"/>
              </a:rPr>
              <a:t>text</a:t>
            </a:r>
            <a:r>
              <a:rPr kumimoji="0" lang="en-US" altLang="en-US" sz="1500" b="0" i="0" u="none" strike="noStrike" cap="none" normalizeH="0" baseline="0" dirty="0">
                <a:ln>
                  <a:noFill/>
                </a:ln>
                <a:solidFill>
                  <a:schemeClr val="tx1"/>
                </a:solidFill>
                <a:effectLst/>
                <a:latin typeface="Aptos Corpo"/>
              </a:rPr>
              <a:t>, that stores the cleaned email text. </a:t>
            </a:r>
          </a:p>
          <a:p>
            <a:endParaRPr lang="en-GB" sz="1500" dirty="0">
              <a:latin typeface="Aptos Corpo"/>
            </a:endParaRPr>
          </a:p>
        </p:txBody>
      </p:sp>
      <p:pic>
        <p:nvPicPr>
          <p:cNvPr id="5" name="Picture 4" descr="Script del computer su uno schermo">
            <a:extLst>
              <a:ext uri="{FF2B5EF4-FFF2-40B4-BE49-F238E27FC236}">
                <a16:creationId xmlns:a16="http://schemas.microsoft.com/office/drawing/2014/main" id="{2EE30C13-6829-6328-25D8-5D1687C76F9E}"/>
              </a:ext>
            </a:extLst>
          </p:cNvPr>
          <p:cNvPicPr>
            <a:picLocks noChangeAspect="1"/>
          </p:cNvPicPr>
          <p:nvPr/>
        </p:nvPicPr>
        <p:blipFill>
          <a:blip r:embed="rId3"/>
          <a:srcRect r="3304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675458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2" name="Rectangle 31">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olo 1">
            <a:extLst>
              <a:ext uri="{FF2B5EF4-FFF2-40B4-BE49-F238E27FC236}">
                <a16:creationId xmlns:a16="http://schemas.microsoft.com/office/drawing/2014/main" id="{ACA9348C-705F-5FA3-AC9A-87FF5BA63738}"/>
              </a:ext>
            </a:extLst>
          </p:cNvPr>
          <p:cNvSpPr>
            <a:spLocks noGrp="1"/>
          </p:cNvSpPr>
          <p:nvPr>
            <p:ph type="title"/>
          </p:nvPr>
        </p:nvSpPr>
        <p:spPr>
          <a:xfrm>
            <a:off x="640080" y="325369"/>
            <a:ext cx="4368602" cy="1956841"/>
          </a:xfrm>
        </p:spPr>
        <p:txBody>
          <a:bodyPr anchor="b">
            <a:normAutofit/>
          </a:bodyPr>
          <a:lstStyle/>
          <a:p>
            <a:r>
              <a:rPr lang="it-IT" sz="4200" b="1" i="1"/>
              <a:t>DATA PREPROCESSING</a:t>
            </a:r>
            <a:endParaRPr lang="en-GB" sz="4200"/>
          </a:p>
        </p:txBody>
      </p:sp>
      <p:sp>
        <p:nvSpPr>
          <p:cNvPr id="34"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egnaposto contenuto 2">
            <a:extLst>
              <a:ext uri="{FF2B5EF4-FFF2-40B4-BE49-F238E27FC236}">
                <a16:creationId xmlns:a16="http://schemas.microsoft.com/office/drawing/2014/main" id="{B06BADC0-833B-8624-B6B4-F1766964F67C}"/>
              </a:ext>
            </a:extLst>
          </p:cNvPr>
          <p:cNvSpPr>
            <a:spLocks noGrp="1"/>
          </p:cNvSpPr>
          <p:nvPr>
            <p:ph idx="1"/>
          </p:nvPr>
        </p:nvSpPr>
        <p:spPr>
          <a:xfrm>
            <a:off x="640080" y="2872899"/>
            <a:ext cx="4243589" cy="3320668"/>
          </a:xfrm>
        </p:spPr>
        <p:txBody>
          <a:bodyPr>
            <a:normAutofit/>
          </a:bodyPr>
          <a:lstStyle/>
          <a:p>
            <a:r>
              <a:rPr lang="en-GB" sz="1500" b="1" dirty="0"/>
              <a:t>Tokenization</a:t>
            </a:r>
          </a:p>
          <a:p>
            <a:r>
              <a:rPr lang="en-GB" sz="1500" b="1" dirty="0"/>
              <a:t>Stop Word Removal</a:t>
            </a:r>
          </a:p>
          <a:p>
            <a:r>
              <a:rPr lang="en-GB" sz="1500" b="1" dirty="0"/>
              <a:t>Short Word Removal</a:t>
            </a:r>
          </a:p>
          <a:p>
            <a:r>
              <a:rPr lang="it-IT" sz="1500" b="1" dirty="0" err="1"/>
              <a:t>Lemmatization</a:t>
            </a:r>
            <a:endParaRPr lang="it-IT" sz="1500" b="1" dirty="0"/>
          </a:p>
          <a:p>
            <a:r>
              <a:rPr lang="en-GB" sz="1500" dirty="0"/>
              <a:t>Rows with empty text fields or non-alphanumeric content in the text attribute were removed.</a:t>
            </a:r>
          </a:p>
          <a:p>
            <a:r>
              <a:rPr lang="en-GB" sz="1500" dirty="0"/>
              <a:t>Emails with conflicting labels were identified and removed to ensure dataset consistency.</a:t>
            </a:r>
          </a:p>
          <a:p>
            <a:r>
              <a:rPr lang="en-GB" sz="1500" dirty="0"/>
              <a:t>Duplicate entries in the dataset were identified and removed to avoid redundancy.</a:t>
            </a:r>
            <a:endParaRPr lang="it-IT" sz="1500" dirty="0"/>
          </a:p>
          <a:p>
            <a:endParaRPr lang="it-IT" sz="1700" dirty="0"/>
          </a:p>
          <a:p>
            <a:endParaRPr lang="it-IT" sz="1700" dirty="0"/>
          </a:p>
        </p:txBody>
      </p:sp>
      <p:pic>
        <p:nvPicPr>
          <p:cNvPr id="5" name="Picture 4" descr="Sculture di carta multicolori">
            <a:extLst>
              <a:ext uri="{FF2B5EF4-FFF2-40B4-BE49-F238E27FC236}">
                <a16:creationId xmlns:a16="http://schemas.microsoft.com/office/drawing/2014/main" id="{4B1E1B18-1F0D-C910-001F-6B522F9FB7A2}"/>
              </a:ext>
            </a:extLst>
          </p:cNvPr>
          <p:cNvPicPr>
            <a:picLocks noChangeAspect="1"/>
          </p:cNvPicPr>
          <p:nvPr/>
        </p:nvPicPr>
        <p:blipFill>
          <a:blip r:embed="rId3"/>
          <a:srcRect l="17830" r="15217" b="-1"/>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122803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2">
            <a:extLst>
              <a:ext uri="{FF2B5EF4-FFF2-40B4-BE49-F238E27FC236}">
                <a16:creationId xmlns:a16="http://schemas.microsoft.com/office/drawing/2014/main" id="{69D47016-023F-44BD-981C-50E7A10A66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olo 1">
            <a:extLst>
              <a:ext uri="{FF2B5EF4-FFF2-40B4-BE49-F238E27FC236}">
                <a16:creationId xmlns:a16="http://schemas.microsoft.com/office/drawing/2014/main" id="{731B4DFF-336B-37BC-7541-C94FB2BD7D19}"/>
              </a:ext>
            </a:extLst>
          </p:cNvPr>
          <p:cNvSpPr>
            <a:spLocks noGrp="1"/>
          </p:cNvSpPr>
          <p:nvPr>
            <p:ph type="title"/>
          </p:nvPr>
        </p:nvSpPr>
        <p:spPr>
          <a:xfrm>
            <a:off x="630936" y="457200"/>
            <a:ext cx="4343400" cy="1929384"/>
          </a:xfrm>
        </p:spPr>
        <p:txBody>
          <a:bodyPr vert="horz" lIns="91440" tIns="45720" rIns="91440" bIns="45720" rtlCol="0" anchor="ctr">
            <a:normAutofit/>
          </a:bodyPr>
          <a:lstStyle/>
          <a:p>
            <a:r>
              <a:rPr lang="en-US" sz="3700" b="1" i="1"/>
              <a:t>DATA VISUALIZATION POST-PROCESSING</a:t>
            </a:r>
            <a:endParaRPr lang="en-US" sz="3700"/>
          </a:p>
        </p:txBody>
      </p:sp>
      <p:sp>
        <p:nvSpPr>
          <p:cNvPr id="38" name="sketchy line">
            <a:extLst>
              <a:ext uri="{FF2B5EF4-FFF2-40B4-BE49-F238E27FC236}">
                <a16:creationId xmlns:a16="http://schemas.microsoft.com/office/drawing/2014/main" id="{6D8B37B0-0682-433E-BC8D-498C04ABD9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471415" y="1412748"/>
            <a:ext cx="1554480" cy="18288"/>
          </a:xfrm>
          <a:custGeom>
            <a:avLst/>
            <a:gdLst>
              <a:gd name="connsiteX0" fmla="*/ 0 w 1554480"/>
              <a:gd name="connsiteY0" fmla="*/ 0 h 18288"/>
              <a:gd name="connsiteX1" fmla="*/ 549250 w 1554480"/>
              <a:gd name="connsiteY1" fmla="*/ 0 h 18288"/>
              <a:gd name="connsiteX2" fmla="*/ 1082954 w 1554480"/>
              <a:gd name="connsiteY2" fmla="*/ 0 h 18288"/>
              <a:gd name="connsiteX3" fmla="*/ 1554480 w 1554480"/>
              <a:gd name="connsiteY3" fmla="*/ 0 h 18288"/>
              <a:gd name="connsiteX4" fmla="*/ 1554480 w 1554480"/>
              <a:gd name="connsiteY4" fmla="*/ 18288 h 18288"/>
              <a:gd name="connsiteX5" fmla="*/ 1067410 w 1554480"/>
              <a:gd name="connsiteY5" fmla="*/ 18288 h 18288"/>
              <a:gd name="connsiteX6" fmla="*/ 549250 w 1554480"/>
              <a:gd name="connsiteY6" fmla="*/ 18288 h 18288"/>
              <a:gd name="connsiteX7" fmla="*/ 0 w 1554480"/>
              <a:gd name="connsiteY7" fmla="*/ 18288 h 18288"/>
              <a:gd name="connsiteX8" fmla="*/ 0 w 1554480"/>
              <a:gd name="connsiteY8"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554480" h="18288" fill="none" extrusionOk="0">
                <a:moveTo>
                  <a:pt x="0" y="0"/>
                </a:moveTo>
                <a:cubicBezTo>
                  <a:pt x="114141" y="-19864"/>
                  <a:pt x="345055" y="-1657"/>
                  <a:pt x="549250" y="0"/>
                </a:cubicBezTo>
                <a:cubicBezTo>
                  <a:pt x="753445" y="1657"/>
                  <a:pt x="862292" y="-5674"/>
                  <a:pt x="1082954" y="0"/>
                </a:cubicBezTo>
                <a:cubicBezTo>
                  <a:pt x="1303616" y="5674"/>
                  <a:pt x="1363530" y="4537"/>
                  <a:pt x="1554480" y="0"/>
                </a:cubicBezTo>
                <a:cubicBezTo>
                  <a:pt x="1554963" y="7176"/>
                  <a:pt x="1553909" y="13682"/>
                  <a:pt x="1554480" y="18288"/>
                </a:cubicBezTo>
                <a:cubicBezTo>
                  <a:pt x="1338847" y="6127"/>
                  <a:pt x="1215066" y="37851"/>
                  <a:pt x="1067410" y="18288"/>
                </a:cubicBezTo>
                <a:cubicBezTo>
                  <a:pt x="919754" y="-1275"/>
                  <a:pt x="800465" y="3080"/>
                  <a:pt x="549250" y="18288"/>
                </a:cubicBezTo>
                <a:cubicBezTo>
                  <a:pt x="298035" y="33496"/>
                  <a:pt x="158868" y="22769"/>
                  <a:pt x="0" y="18288"/>
                </a:cubicBezTo>
                <a:cubicBezTo>
                  <a:pt x="-655" y="13237"/>
                  <a:pt x="709" y="4645"/>
                  <a:pt x="0" y="0"/>
                </a:cubicBezTo>
                <a:close/>
              </a:path>
              <a:path w="1554480" h="18288" stroke="0" extrusionOk="0">
                <a:moveTo>
                  <a:pt x="0" y="0"/>
                </a:moveTo>
                <a:cubicBezTo>
                  <a:pt x="249941" y="-58"/>
                  <a:pt x="367334" y="23448"/>
                  <a:pt x="502615" y="0"/>
                </a:cubicBezTo>
                <a:cubicBezTo>
                  <a:pt x="637897" y="-23448"/>
                  <a:pt x="813653" y="-20418"/>
                  <a:pt x="974141" y="0"/>
                </a:cubicBezTo>
                <a:cubicBezTo>
                  <a:pt x="1134629" y="20418"/>
                  <a:pt x="1268772" y="6288"/>
                  <a:pt x="1554480" y="0"/>
                </a:cubicBezTo>
                <a:cubicBezTo>
                  <a:pt x="1554917" y="7222"/>
                  <a:pt x="1555359" y="13299"/>
                  <a:pt x="1554480" y="18288"/>
                </a:cubicBezTo>
                <a:cubicBezTo>
                  <a:pt x="1336087" y="12172"/>
                  <a:pt x="1310024" y="19759"/>
                  <a:pt x="1067410" y="18288"/>
                </a:cubicBezTo>
                <a:cubicBezTo>
                  <a:pt x="824796" y="16818"/>
                  <a:pt x="787902" y="34647"/>
                  <a:pt x="518160" y="18288"/>
                </a:cubicBezTo>
                <a:cubicBezTo>
                  <a:pt x="248418" y="1930"/>
                  <a:pt x="133160" y="9205"/>
                  <a:pt x="0" y="18288"/>
                </a:cubicBezTo>
                <a:cubicBezTo>
                  <a:pt x="-643" y="9451"/>
                  <a:pt x="-340" y="7114"/>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asellaDiTesto 7">
            <a:extLst>
              <a:ext uri="{FF2B5EF4-FFF2-40B4-BE49-F238E27FC236}">
                <a16:creationId xmlns:a16="http://schemas.microsoft.com/office/drawing/2014/main" id="{B9E2AEAC-FEE4-4ADB-1158-8C3BB00E8FFF}"/>
              </a:ext>
            </a:extLst>
          </p:cNvPr>
          <p:cNvSpPr txBox="1"/>
          <p:nvPr/>
        </p:nvSpPr>
        <p:spPr>
          <a:xfrm>
            <a:off x="5541263" y="457200"/>
            <a:ext cx="6007608" cy="1929384"/>
          </a:xfrm>
          <a:prstGeom prst="rect">
            <a:avLst/>
          </a:prstGeom>
        </p:spPr>
        <p:txBody>
          <a:bodyPr vert="horz" lIns="91440" tIns="45720" rIns="91440" bIns="45720" rtlCol="0" anchor="ctr">
            <a:normAutofit fontScale="92500"/>
          </a:bodyPr>
          <a:lstStyle/>
          <a:p>
            <a:pPr indent="-228600">
              <a:lnSpc>
                <a:spcPct val="90000"/>
              </a:lnSpc>
              <a:spcAft>
                <a:spcPts val="600"/>
              </a:spcAft>
              <a:buFont typeface="Arial" panose="020B0604020202020204" pitchFamily="34" charset="0"/>
              <a:buChar char="•"/>
            </a:pPr>
            <a:r>
              <a:rPr lang="en-US" sz="2200"/>
              <a:t>It is evident that the distribution between spam and ham emails </a:t>
            </a:r>
            <a:r>
              <a:rPr lang="en-US" sz="2200" b="1"/>
              <a:t>has completely reversed after data cleaning</a:t>
            </a:r>
            <a:r>
              <a:rPr lang="en-US" sz="2200"/>
              <a:t>, indicating that the dataset was initially noisy, </a:t>
            </a:r>
            <a:r>
              <a:rPr lang="en-US" sz="2200" b="1"/>
              <a:t>containing many rows with little meaningful information, consisting mainly of HTML tags or special characters.</a:t>
            </a:r>
            <a:endParaRPr lang="en-US" sz="2200" b="1" dirty="0"/>
          </a:p>
        </p:txBody>
      </p:sp>
      <p:pic>
        <p:nvPicPr>
          <p:cNvPr id="7" name="Immagine 6">
            <a:extLst>
              <a:ext uri="{FF2B5EF4-FFF2-40B4-BE49-F238E27FC236}">
                <a16:creationId xmlns:a16="http://schemas.microsoft.com/office/drawing/2014/main" id="{0E481EC3-E3BD-D2B9-FFD4-A47B4933DDF3}"/>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887512" y="2569464"/>
            <a:ext cx="4625774" cy="3678936"/>
          </a:xfrm>
          <a:prstGeom prst="rect">
            <a:avLst/>
          </a:prstGeom>
        </p:spPr>
      </p:pic>
      <p:pic>
        <p:nvPicPr>
          <p:cNvPr id="5" name="Segnaposto contenuto 4">
            <a:extLst>
              <a:ext uri="{FF2B5EF4-FFF2-40B4-BE49-F238E27FC236}">
                <a16:creationId xmlns:a16="http://schemas.microsoft.com/office/drawing/2014/main" id="{45500945-6C0B-4C31-27BA-1EACE4A8CC22}"/>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p:blipFill>
        <p:spPr>
          <a:xfrm>
            <a:off x="6584019" y="2569464"/>
            <a:ext cx="4809065" cy="3678936"/>
          </a:xfrm>
          <a:prstGeom prst="rect">
            <a:avLst/>
          </a:prstGeom>
        </p:spPr>
      </p:pic>
    </p:spTree>
    <p:extLst>
      <p:ext uri="{BB962C8B-B14F-4D97-AF65-F5344CB8AC3E}">
        <p14:creationId xmlns:p14="http://schemas.microsoft.com/office/powerpoint/2010/main" val="13999172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9" name="Rectangle 48">
            <a:extLst>
              <a:ext uri="{FF2B5EF4-FFF2-40B4-BE49-F238E27FC236}">
                <a16:creationId xmlns:a16="http://schemas.microsoft.com/office/drawing/2014/main" id="{0550F5B9-399F-4FAD-AE6C-ED65F9A43A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51" name="Rectangle 50">
            <a:extLst>
              <a:ext uri="{FF2B5EF4-FFF2-40B4-BE49-F238E27FC236}">
                <a16:creationId xmlns:a16="http://schemas.microsoft.com/office/drawing/2014/main" id="{C062E60F-5CD4-4268-8359-8076634680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4416" y="288350"/>
            <a:ext cx="11167447" cy="2089317"/>
          </a:xfrm>
          <a:prstGeom prst="rect">
            <a:avLst/>
          </a:prstGeom>
          <a:ln w="12700">
            <a:solidFill>
              <a:srgbClr val="DEDEDE"/>
            </a:solidFill>
          </a:ln>
          <a:effectLst>
            <a:outerShdw blurRad="50800" dist="38100" dir="2700000" algn="tl" rotWithShape="0">
              <a:schemeClr val="bg2">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olo 1">
            <a:extLst>
              <a:ext uri="{FF2B5EF4-FFF2-40B4-BE49-F238E27FC236}">
                <a16:creationId xmlns:a16="http://schemas.microsoft.com/office/drawing/2014/main" id="{6CF088C1-3FC4-7EB6-B1F7-16F2E0872805}"/>
              </a:ext>
            </a:extLst>
          </p:cNvPr>
          <p:cNvSpPr>
            <a:spLocks noGrp="1"/>
          </p:cNvSpPr>
          <p:nvPr>
            <p:ph type="title"/>
          </p:nvPr>
        </p:nvSpPr>
        <p:spPr>
          <a:xfrm>
            <a:off x="841248" y="510047"/>
            <a:ext cx="3300984" cy="1645920"/>
          </a:xfrm>
        </p:spPr>
        <p:txBody>
          <a:bodyPr vert="horz" lIns="91440" tIns="45720" rIns="91440" bIns="45720" rtlCol="0" anchor="ctr">
            <a:normAutofit/>
          </a:bodyPr>
          <a:lstStyle/>
          <a:p>
            <a:r>
              <a:rPr lang="en-US" sz="2800" b="1" i="1" dirty="0"/>
              <a:t>FEATURE SELECTION</a:t>
            </a:r>
          </a:p>
        </p:txBody>
      </p:sp>
      <p:sp>
        <p:nvSpPr>
          <p:cNvPr id="53" name="Rectangle 52">
            <a:extLst>
              <a:ext uri="{FF2B5EF4-FFF2-40B4-BE49-F238E27FC236}">
                <a16:creationId xmlns:a16="http://schemas.microsoft.com/office/drawing/2014/main" id="{BB341EC3-1810-4D33-BA3F-E2D0AA0ECF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0408" y="980964"/>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55" name="Rectangle 54">
            <a:extLst>
              <a:ext uri="{FF2B5EF4-FFF2-40B4-BE49-F238E27FC236}">
                <a16:creationId xmlns:a16="http://schemas.microsoft.com/office/drawing/2014/main" id="{10127CDE-2B99-47A8-BB3C-7D17519105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3610864" y="1323863"/>
            <a:ext cx="146304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Rectangle 1">
            <a:extLst>
              <a:ext uri="{FF2B5EF4-FFF2-40B4-BE49-F238E27FC236}">
                <a16:creationId xmlns:a16="http://schemas.microsoft.com/office/drawing/2014/main" id="{B601BF4E-75DD-7FAD-E04F-F6CBCA6BE90B}"/>
              </a:ext>
            </a:extLst>
          </p:cNvPr>
          <p:cNvSpPr>
            <a:spLocks noChangeArrowheads="1"/>
          </p:cNvSpPr>
          <p:nvPr/>
        </p:nvSpPr>
        <p:spPr bwMode="auto">
          <a:xfrm>
            <a:off x="4581144" y="510047"/>
            <a:ext cx="6858000" cy="1645920"/>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0" marR="0" lvl="0" indent="-228600" fontAlgn="base">
              <a:lnSpc>
                <a:spcPct val="90000"/>
              </a:lnSpc>
              <a:spcBef>
                <a:spcPct val="0"/>
              </a:spcBef>
              <a:spcAft>
                <a:spcPts val="600"/>
              </a:spcAft>
              <a:buClrTx/>
              <a:buSzTx/>
              <a:buFont typeface="Arial" panose="020B0604020202020204" pitchFamily="34" charset="0"/>
              <a:buChar char="•"/>
              <a:tabLst/>
            </a:pPr>
            <a:r>
              <a:rPr kumimoji="0" lang="en-US" altLang="en-US" sz="1600" b="1" i="0" u="none" strike="noStrike" cap="none" normalizeH="0" baseline="0" dirty="0">
                <a:ln>
                  <a:noFill/>
                </a:ln>
                <a:effectLst/>
              </a:rPr>
              <a:t>Ham emails tend to be longer</a:t>
            </a:r>
            <a:r>
              <a:rPr kumimoji="0" lang="en-US" altLang="en-US" sz="1600" b="0" i="0" u="none" strike="noStrike" cap="none" normalizeH="0" baseline="0" dirty="0">
                <a:ln>
                  <a:noFill/>
                </a:ln>
                <a:effectLst/>
              </a:rPr>
              <a:t>, often containing more detailed and formal content, such as signatures and introductions, while </a:t>
            </a:r>
            <a:r>
              <a:rPr kumimoji="0" lang="en-US" altLang="en-US" sz="1600" b="1" i="0" u="none" strike="noStrike" cap="none" normalizeH="0" baseline="0" dirty="0">
                <a:ln>
                  <a:noFill/>
                </a:ln>
                <a:effectLst/>
              </a:rPr>
              <a:t>spam emails are typically shorter,</a:t>
            </a:r>
            <a:r>
              <a:rPr kumimoji="0" lang="en-US" altLang="en-US" sz="1600" b="0" i="0" u="none" strike="noStrike" cap="none" normalizeH="0" baseline="0" dirty="0">
                <a:ln>
                  <a:noFill/>
                </a:ln>
                <a:effectLst/>
              </a:rPr>
              <a:t> designed to grab attention quickly with minimal text</a:t>
            </a:r>
            <a:r>
              <a:rPr lang="en-US" altLang="en-US" sz="1600" dirty="0"/>
              <a:t>.</a:t>
            </a:r>
          </a:p>
          <a:p>
            <a:pPr marL="0" marR="0" lvl="0" indent="-228600" fontAlgn="base">
              <a:lnSpc>
                <a:spcPct val="90000"/>
              </a:lnSpc>
              <a:spcBef>
                <a:spcPct val="0"/>
              </a:spcBef>
              <a:spcAft>
                <a:spcPts val="600"/>
              </a:spcAft>
              <a:buClrTx/>
              <a:buSzTx/>
              <a:buFont typeface="Arial" panose="020B0604020202020204" pitchFamily="34" charset="0"/>
              <a:buChar char="•"/>
              <a:tabLst/>
            </a:pPr>
            <a:r>
              <a:rPr lang="en-GB" sz="1600" dirty="0"/>
              <a:t>Spam emails contain significantly more </a:t>
            </a:r>
            <a:r>
              <a:rPr lang="en-GB" sz="1600" b="1" dirty="0"/>
              <a:t>special characters </a:t>
            </a:r>
            <a:r>
              <a:rPr lang="en-GB" sz="1600" dirty="0"/>
              <a:t>compared to ham emails, highlighting the use of symbols in spam to bypass filters and attract attention.</a:t>
            </a:r>
            <a:endParaRPr kumimoji="0" lang="en-US" altLang="en-US" sz="1500" b="0" i="0" u="none" strike="noStrike" cap="none" normalizeH="0" baseline="0" dirty="0">
              <a:ln>
                <a:noFill/>
              </a:ln>
              <a:effectLst/>
            </a:endParaRPr>
          </a:p>
        </p:txBody>
      </p:sp>
      <p:pic>
        <p:nvPicPr>
          <p:cNvPr id="19" name="Immagine 18" descr="Immagine che contiene testo, schermata, diagramma, Rettangolo&#10;&#10;Descrizione generata automaticamente">
            <a:extLst>
              <a:ext uri="{FF2B5EF4-FFF2-40B4-BE49-F238E27FC236}">
                <a16:creationId xmlns:a16="http://schemas.microsoft.com/office/drawing/2014/main" id="{FF898D8F-4451-9116-B5F4-54C54D8287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7784" y="3005780"/>
            <a:ext cx="3584448" cy="2840675"/>
          </a:xfrm>
          <a:prstGeom prst="rect">
            <a:avLst/>
          </a:prstGeom>
        </p:spPr>
      </p:pic>
      <p:pic>
        <p:nvPicPr>
          <p:cNvPr id="17" name="Immagine 16">
            <a:extLst>
              <a:ext uri="{FF2B5EF4-FFF2-40B4-BE49-F238E27FC236}">
                <a16:creationId xmlns:a16="http://schemas.microsoft.com/office/drawing/2014/main" id="{FA6124E0-BF7B-480F-8ED3-BCEAB670A21F}"/>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349508" y="3005780"/>
            <a:ext cx="3580630" cy="2840675"/>
          </a:xfrm>
          <a:prstGeom prst="rect">
            <a:avLst/>
          </a:prstGeom>
        </p:spPr>
      </p:pic>
      <p:pic>
        <p:nvPicPr>
          <p:cNvPr id="20" name="Immagine 19" descr="Immagine che contiene testo, schermata, diagramma, Rettangolo&#10;&#10;Descrizione generata automaticamente">
            <a:extLst>
              <a:ext uri="{FF2B5EF4-FFF2-40B4-BE49-F238E27FC236}">
                <a16:creationId xmlns:a16="http://schemas.microsoft.com/office/drawing/2014/main" id="{B6D899A1-5EEA-A6B8-2237-05BF6D39FB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37415" y="3028183"/>
            <a:ext cx="3584448" cy="2795869"/>
          </a:xfrm>
          <a:prstGeom prst="rect">
            <a:avLst/>
          </a:prstGeom>
        </p:spPr>
      </p:pic>
    </p:spTree>
    <p:extLst>
      <p:ext uri="{BB962C8B-B14F-4D97-AF65-F5344CB8AC3E}">
        <p14:creationId xmlns:p14="http://schemas.microsoft.com/office/powerpoint/2010/main" val="3816944061"/>
      </p:ext>
    </p:extLst>
  </p:cSld>
  <p:clrMapOvr>
    <a:masterClrMapping/>
  </p:clrMapOvr>
</p:sld>
</file>

<file path=ppt/theme/theme1.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866</TotalTime>
  <Words>2117</Words>
  <Application>Microsoft Office PowerPoint</Application>
  <PresentationFormat>Widescreen</PresentationFormat>
  <Paragraphs>274</Paragraphs>
  <Slides>22</Slides>
  <Notes>8</Notes>
  <HiddenSlides>0</HiddenSlides>
  <MMClips>0</MMClips>
  <ScaleCrop>false</ScaleCrop>
  <HeadingPairs>
    <vt:vector size="6" baseType="variant">
      <vt:variant>
        <vt:lpstr>Caratteri utilizzati</vt:lpstr>
      </vt:variant>
      <vt:variant>
        <vt:i4>6</vt:i4>
      </vt:variant>
      <vt:variant>
        <vt:lpstr>Tema</vt:lpstr>
      </vt:variant>
      <vt:variant>
        <vt:i4>1</vt:i4>
      </vt:variant>
      <vt:variant>
        <vt:lpstr>Titoli diapositive</vt:lpstr>
      </vt:variant>
      <vt:variant>
        <vt:i4>22</vt:i4>
      </vt:variant>
    </vt:vector>
  </HeadingPairs>
  <TitlesOfParts>
    <vt:vector size="29" baseType="lpstr">
      <vt:lpstr>Aptos</vt:lpstr>
      <vt:lpstr>Aptos Corpo</vt:lpstr>
      <vt:lpstr>Aptos Display</vt:lpstr>
      <vt:lpstr>Arial</vt:lpstr>
      <vt:lpstr>Calibri</vt:lpstr>
      <vt:lpstr>Times New Roman</vt:lpstr>
      <vt:lpstr>Tema di Office</vt:lpstr>
      <vt:lpstr>Presentazione standard di PowerPoint</vt:lpstr>
      <vt:lpstr>GOAL DEFINITION</vt:lpstr>
      <vt:lpstr>DATA ACQUISITION</vt:lpstr>
      <vt:lpstr>DATA EXPLORATION</vt:lpstr>
      <vt:lpstr>DATA VISUALIZATION PRE-PROCESSING</vt:lpstr>
      <vt:lpstr>DATA CLEANING</vt:lpstr>
      <vt:lpstr>DATA PREPROCESSING</vt:lpstr>
      <vt:lpstr>DATA VISUALIZATION POST-PROCESSING</vt:lpstr>
      <vt:lpstr>FEATURE SELECTION</vt:lpstr>
      <vt:lpstr>Most common words</vt:lpstr>
      <vt:lpstr>DATA PROCESSING</vt:lpstr>
      <vt:lpstr>DATA PROCESSING </vt:lpstr>
      <vt:lpstr>Performance Evaluation</vt:lpstr>
      <vt:lpstr>K-cross validation</vt:lpstr>
      <vt:lpstr>K-cross validation </vt:lpstr>
      <vt:lpstr>Presentazione standard di PowerPoint</vt:lpstr>
      <vt:lpstr>Validation</vt:lpstr>
      <vt:lpstr>Wilcoxon Test Results</vt:lpstr>
      <vt:lpstr>Real Time Classifier</vt:lpstr>
      <vt:lpstr>Proposal for Improvements </vt:lpstr>
      <vt:lpstr>References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Giuseppe Pio La Tosa</dc:creator>
  <cp:lastModifiedBy>Giuseppe Pio La Tosa</cp:lastModifiedBy>
  <cp:revision>5</cp:revision>
  <dcterms:created xsi:type="dcterms:W3CDTF">2025-01-02T16:24:17Z</dcterms:created>
  <dcterms:modified xsi:type="dcterms:W3CDTF">2025-01-08T16:49:24Z</dcterms:modified>
</cp:coreProperties>
</file>